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2"/>
  </p:notesMasterIdLst>
  <p:sldIdLst>
    <p:sldId id="256" r:id="rId2"/>
    <p:sldId id="283" r:id="rId3"/>
    <p:sldId id="301" r:id="rId4"/>
    <p:sldId id="257" r:id="rId5"/>
    <p:sldId id="273" r:id="rId6"/>
    <p:sldId id="303" r:id="rId7"/>
    <p:sldId id="302" r:id="rId8"/>
    <p:sldId id="304" r:id="rId9"/>
    <p:sldId id="305" r:id="rId10"/>
    <p:sldId id="306" r:id="rId11"/>
    <p:sldId id="307" r:id="rId12"/>
    <p:sldId id="309" r:id="rId13"/>
    <p:sldId id="310" r:id="rId14"/>
    <p:sldId id="311" r:id="rId15"/>
    <p:sldId id="312" r:id="rId16"/>
    <p:sldId id="313" r:id="rId17"/>
    <p:sldId id="314" r:id="rId18"/>
    <p:sldId id="315" r:id="rId19"/>
    <p:sldId id="316" r:id="rId20"/>
    <p:sldId id="317" r:id="rId21"/>
    <p:sldId id="318" r:id="rId22"/>
    <p:sldId id="319" r:id="rId23"/>
    <p:sldId id="320" r:id="rId24"/>
    <p:sldId id="321" r:id="rId25"/>
    <p:sldId id="322" r:id="rId26"/>
    <p:sldId id="323" r:id="rId27"/>
    <p:sldId id="324" r:id="rId28"/>
    <p:sldId id="325" r:id="rId29"/>
    <p:sldId id="326" r:id="rId30"/>
    <p:sldId id="327" r:id="rId31"/>
    <p:sldId id="328" r:id="rId32"/>
    <p:sldId id="329" r:id="rId33"/>
    <p:sldId id="330" r:id="rId34"/>
    <p:sldId id="331" r:id="rId35"/>
    <p:sldId id="332" r:id="rId36"/>
    <p:sldId id="333" r:id="rId37"/>
    <p:sldId id="334" r:id="rId38"/>
    <p:sldId id="335" r:id="rId39"/>
    <p:sldId id="336" r:id="rId40"/>
    <p:sldId id="337" r:id="rId41"/>
    <p:sldId id="338" r:id="rId42"/>
    <p:sldId id="339" r:id="rId43"/>
    <p:sldId id="340" r:id="rId44"/>
    <p:sldId id="341" r:id="rId45"/>
    <p:sldId id="342" r:id="rId46"/>
    <p:sldId id="343" r:id="rId47"/>
    <p:sldId id="344" r:id="rId48"/>
    <p:sldId id="345" r:id="rId49"/>
    <p:sldId id="346" r:id="rId50"/>
    <p:sldId id="347" r:id="rId51"/>
    <p:sldId id="348" r:id="rId52"/>
    <p:sldId id="349" r:id="rId53"/>
    <p:sldId id="350" r:id="rId54"/>
    <p:sldId id="351" r:id="rId55"/>
    <p:sldId id="352" r:id="rId56"/>
    <p:sldId id="353" r:id="rId57"/>
    <p:sldId id="354" r:id="rId58"/>
    <p:sldId id="355" r:id="rId59"/>
    <p:sldId id="356" r:id="rId60"/>
    <p:sldId id="300"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0"/>
    <a:srgbClr val="FFFBA4"/>
    <a:srgbClr val="62FFB8"/>
    <a:srgbClr val="14171C"/>
    <a:srgbClr val="FF7E8C"/>
    <a:srgbClr val="FFBBB2"/>
    <a:srgbClr val="F36F7B"/>
    <a:srgbClr val="1D1D1D"/>
    <a:srgbClr val="FF50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75"/>
    <p:restoredTop sz="90746"/>
  </p:normalViewPr>
  <p:slideViewPr>
    <p:cSldViewPr snapToGrid="0">
      <p:cViewPr>
        <p:scale>
          <a:sx n="106" d="100"/>
          <a:sy n="106" d="100"/>
        </p:scale>
        <p:origin x="936" y="440"/>
      </p:cViewPr>
      <p:guideLst/>
    </p:cSldViewPr>
  </p:slideViewPr>
  <p:notesTextViewPr>
    <p:cViewPr>
      <p:scale>
        <a:sx n="1" d="1"/>
        <a:sy n="1" d="1"/>
      </p:scale>
      <p:origin x="0" y="0"/>
    </p:cViewPr>
  </p:notesTextViewPr>
  <p:notesViewPr>
    <p:cSldViewPr snapToGrid="0">
      <p:cViewPr varScale="1">
        <p:scale>
          <a:sx n="99" d="100"/>
          <a:sy n="99" d="100"/>
        </p:scale>
        <p:origin x="3632"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4EC2B7-6072-924B-AE51-DA281600F23F}" type="datetimeFigureOut">
              <a:rPr lang="en-US" smtClean="0"/>
              <a:t>5/18/23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10036C-B239-7F49-800F-BE8CBE07A66D}" type="slidenum">
              <a:rPr lang="en-US" smtClean="0"/>
              <a:t>‹#›</a:t>
            </a:fld>
            <a:endParaRPr lang="en-US"/>
          </a:p>
        </p:txBody>
      </p:sp>
    </p:spTree>
    <p:extLst>
      <p:ext uri="{BB962C8B-B14F-4D97-AF65-F5344CB8AC3E}">
        <p14:creationId xmlns:p14="http://schemas.microsoft.com/office/powerpoint/2010/main" val="8846355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a:t>
            </a:fld>
            <a:endParaRPr lang="en-US"/>
          </a:p>
        </p:txBody>
      </p:sp>
    </p:spTree>
    <p:extLst>
      <p:ext uri="{BB962C8B-B14F-4D97-AF65-F5344CB8AC3E}">
        <p14:creationId xmlns:p14="http://schemas.microsoft.com/office/powerpoint/2010/main" val="8747303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13</a:t>
            </a:fld>
            <a:endParaRPr lang="en-US"/>
          </a:p>
        </p:txBody>
      </p:sp>
    </p:spTree>
    <p:extLst>
      <p:ext uri="{BB962C8B-B14F-4D97-AF65-F5344CB8AC3E}">
        <p14:creationId xmlns:p14="http://schemas.microsoft.com/office/powerpoint/2010/main" val="25393861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14</a:t>
            </a:fld>
            <a:endParaRPr lang="en-US"/>
          </a:p>
        </p:txBody>
      </p:sp>
    </p:spTree>
    <p:extLst>
      <p:ext uri="{BB962C8B-B14F-4D97-AF65-F5344CB8AC3E}">
        <p14:creationId xmlns:p14="http://schemas.microsoft.com/office/powerpoint/2010/main" val="2208891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15</a:t>
            </a:fld>
            <a:endParaRPr lang="en-US"/>
          </a:p>
        </p:txBody>
      </p:sp>
    </p:spTree>
    <p:extLst>
      <p:ext uri="{BB962C8B-B14F-4D97-AF65-F5344CB8AC3E}">
        <p14:creationId xmlns:p14="http://schemas.microsoft.com/office/powerpoint/2010/main" val="1483541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16</a:t>
            </a:fld>
            <a:endParaRPr lang="en-US"/>
          </a:p>
        </p:txBody>
      </p:sp>
    </p:spTree>
    <p:extLst>
      <p:ext uri="{BB962C8B-B14F-4D97-AF65-F5344CB8AC3E}">
        <p14:creationId xmlns:p14="http://schemas.microsoft.com/office/powerpoint/2010/main" val="973655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17</a:t>
            </a:fld>
            <a:endParaRPr lang="en-US"/>
          </a:p>
        </p:txBody>
      </p:sp>
    </p:spTree>
    <p:extLst>
      <p:ext uri="{BB962C8B-B14F-4D97-AF65-F5344CB8AC3E}">
        <p14:creationId xmlns:p14="http://schemas.microsoft.com/office/powerpoint/2010/main" val="12268284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18</a:t>
            </a:fld>
            <a:endParaRPr lang="en-US"/>
          </a:p>
        </p:txBody>
      </p:sp>
    </p:spTree>
    <p:extLst>
      <p:ext uri="{BB962C8B-B14F-4D97-AF65-F5344CB8AC3E}">
        <p14:creationId xmlns:p14="http://schemas.microsoft.com/office/powerpoint/2010/main" val="340615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19</a:t>
            </a:fld>
            <a:endParaRPr lang="en-US"/>
          </a:p>
        </p:txBody>
      </p:sp>
    </p:spTree>
    <p:extLst>
      <p:ext uri="{BB962C8B-B14F-4D97-AF65-F5344CB8AC3E}">
        <p14:creationId xmlns:p14="http://schemas.microsoft.com/office/powerpoint/2010/main" val="33766109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20</a:t>
            </a:fld>
            <a:endParaRPr lang="en-US"/>
          </a:p>
        </p:txBody>
      </p:sp>
    </p:spTree>
    <p:extLst>
      <p:ext uri="{BB962C8B-B14F-4D97-AF65-F5344CB8AC3E}">
        <p14:creationId xmlns:p14="http://schemas.microsoft.com/office/powerpoint/2010/main" val="24267039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21</a:t>
            </a:fld>
            <a:endParaRPr lang="en-US"/>
          </a:p>
        </p:txBody>
      </p:sp>
    </p:spTree>
    <p:extLst>
      <p:ext uri="{BB962C8B-B14F-4D97-AF65-F5344CB8AC3E}">
        <p14:creationId xmlns:p14="http://schemas.microsoft.com/office/powerpoint/2010/main" val="2306540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22</a:t>
            </a:fld>
            <a:endParaRPr lang="en-US"/>
          </a:p>
        </p:txBody>
      </p:sp>
    </p:spTree>
    <p:extLst>
      <p:ext uri="{BB962C8B-B14F-4D97-AF65-F5344CB8AC3E}">
        <p14:creationId xmlns:p14="http://schemas.microsoft.com/office/powerpoint/2010/main" val="21212025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a:t>
            </a:fld>
            <a:endParaRPr lang="en-US"/>
          </a:p>
        </p:txBody>
      </p:sp>
    </p:spTree>
    <p:extLst>
      <p:ext uri="{BB962C8B-B14F-4D97-AF65-F5344CB8AC3E}">
        <p14:creationId xmlns:p14="http://schemas.microsoft.com/office/powerpoint/2010/main" val="22548421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23</a:t>
            </a:fld>
            <a:endParaRPr lang="en-US"/>
          </a:p>
        </p:txBody>
      </p:sp>
    </p:spTree>
    <p:extLst>
      <p:ext uri="{BB962C8B-B14F-4D97-AF65-F5344CB8AC3E}">
        <p14:creationId xmlns:p14="http://schemas.microsoft.com/office/powerpoint/2010/main" val="29064199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24</a:t>
            </a:fld>
            <a:endParaRPr lang="en-US"/>
          </a:p>
        </p:txBody>
      </p:sp>
    </p:spTree>
    <p:extLst>
      <p:ext uri="{BB962C8B-B14F-4D97-AF65-F5344CB8AC3E}">
        <p14:creationId xmlns:p14="http://schemas.microsoft.com/office/powerpoint/2010/main" val="3244489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25</a:t>
            </a:fld>
            <a:endParaRPr lang="en-US"/>
          </a:p>
        </p:txBody>
      </p:sp>
    </p:spTree>
    <p:extLst>
      <p:ext uri="{BB962C8B-B14F-4D97-AF65-F5344CB8AC3E}">
        <p14:creationId xmlns:p14="http://schemas.microsoft.com/office/powerpoint/2010/main" val="31823919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26</a:t>
            </a:fld>
            <a:endParaRPr lang="en-US"/>
          </a:p>
        </p:txBody>
      </p:sp>
    </p:spTree>
    <p:extLst>
      <p:ext uri="{BB962C8B-B14F-4D97-AF65-F5344CB8AC3E}">
        <p14:creationId xmlns:p14="http://schemas.microsoft.com/office/powerpoint/2010/main" val="28650755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27</a:t>
            </a:fld>
            <a:endParaRPr lang="en-US"/>
          </a:p>
        </p:txBody>
      </p:sp>
    </p:spTree>
    <p:extLst>
      <p:ext uri="{BB962C8B-B14F-4D97-AF65-F5344CB8AC3E}">
        <p14:creationId xmlns:p14="http://schemas.microsoft.com/office/powerpoint/2010/main" val="22548421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28</a:t>
            </a:fld>
            <a:endParaRPr lang="en-US"/>
          </a:p>
        </p:txBody>
      </p:sp>
    </p:spTree>
    <p:extLst>
      <p:ext uri="{BB962C8B-B14F-4D97-AF65-F5344CB8AC3E}">
        <p14:creationId xmlns:p14="http://schemas.microsoft.com/office/powerpoint/2010/main" val="12683790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29</a:t>
            </a:fld>
            <a:endParaRPr lang="en-US"/>
          </a:p>
        </p:txBody>
      </p:sp>
    </p:spTree>
    <p:extLst>
      <p:ext uri="{BB962C8B-B14F-4D97-AF65-F5344CB8AC3E}">
        <p14:creationId xmlns:p14="http://schemas.microsoft.com/office/powerpoint/2010/main" val="1420181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30</a:t>
            </a:fld>
            <a:endParaRPr lang="en-US"/>
          </a:p>
        </p:txBody>
      </p:sp>
    </p:spTree>
    <p:extLst>
      <p:ext uri="{BB962C8B-B14F-4D97-AF65-F5344CB8AC3E}">
        <p14:creationId xmlns:p14="http://schemas.microsoft.com/office/powerpoint/2010/main" val="39689105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31</a:t>
            </a:fld>
            <a:endParaRPr lang="en-US"/>
          </a:p>
        </p:txBody>
      </p:sp>
    </p:spTree>
    <p:extLst>
      <p:ext uri="{BB962C8B-B14F-4D97-AF65-F5344CB8AC3E}">
        <p14:creationId xmlns:p14="http://schemas.microsoft.com/office/powerpoint/2010/main" val="40405058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32</a:t>
            </a:fld>
            <a:endParaRPr lang="en-US"/>
          </a:p>
        </p:txBody>
      </p:sp>
    </p:spTree>
    <p:extLst>
      <p:ext uri="{BB962C8B-B14F-4D97-AF65-F5344CB8AC3E}">
        <p14:creationId xmlns:p14="http://schemas.microsoft.com/office/powerpoint/2010/main" val="2913796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6</a:t>
            </a:fld>
            <a:endParaRPr lang="en-US"/>
          </a:p>
        </p:txBody>
      </p:sp>
    </p:spTree>
    <p:extLst>
      <p:ext uri="{BB962C8B-B14F-4D97-AF65-F5344CB8AC3E}">
        <p14:creationId xmlns:p14="http://schemas.microsoft.com/office/powerpoint/2010/main" val="12683790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33</a:t>
            </a:fld>
            <a:endParaRPr lang="en-US"/>
          </a:p>
        </p:txBody>
      </p:sp>
    </p:spTree>
    <p:extLst>
      <p:ext uri="{BB962C8B-B14F-4D97-AF65-F5344CB8AC3E}">
        <p14:creationId xmlns:p14="http://schemas.microsoft.com/office/powerpoint/2010/main" val="39974114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34</a:t>
            </a:fld>
            <a:endParaRPr lang="en-US"/>
          </a:p>
        </p:txBody>
      </p:sp>
    </p:spTree>
    <p:extLst>
      <p:ext uri="{BB962C8B-B14F-4D97-AF65-F5344CB8AC3E}">
        <p14:creationId xmlns:p14="http://schemas.microsoft.com/office/powerpoint/2010/main" val="34263971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35</a:t>
            </a:fld>
            <a:endParaRPr lang="en-US"/>
          </a:p>
        </p:txBody>
      </p:sp>
    </p:spTree>
    <p:extLst>
      <p:ext uri="{BB962C8B-B14F-4D97-AF65-F5344CB8AC3E}">
        <p14:creationId xmlns:p14="http://schemas.microsoft.com/office/powerpoint/2010/main" val="23208749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36</a:t>
            </a:fld>
            <a:endParaRPr lang="en-US"/>
          </a:p>
        </p:txBody>
      </p:sp>
    </p:spTree>
    <p:extLst>
      <p:ext uri="{BB962C8B-B14F-4D97-AF65-F5344CB8AC3E}">
        <p14:creationId xmlns:p14="http://schemas.microsoft.com/office/powerpoint/2010/main" val="37759708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37</a:t>
            </a:fld>
            <a:endParaRPr lang="en-US"/>
          </a:p>
        </p:txBody>
      </p:sp>
    </p:spTree>
    <p:extLst>
      <p:ext uri="{BB962C8B-B14F-4D97-AF65-F5344CB8AC3E}">
        <p14:creationId xmlns:p14="http://schemas.microsoft.com/office/powerpoint/2010/main" val="39568544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38</a:t>
            </a:fld>
            <a:endParaRPr lang="en-US"/>
          </a:p>
        </p:txBody>
      </p:sp>
    </p:spTree>
    <p:extLst>
      <p:ext uri="{BB962C8B-B14F-4D97-AF65-F5344CB8AC3E}">
        <p14:creationId xmlns:p14="http://schemas.microsoft.com/office/powerpoint/2010/main" val="21320534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39</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40</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41</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42</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7</a:t>
            </a:fld>
            <a:endParaRPr lang="en-US"/>
          </a:p>
        </p:txBody>
      </p:sp>
    </p:spTree>
    <p:extLst>
      <p:ext uri="{BB962C8B-B14F-4D97-AF65-F5344CB8AC3E}">
        <p14:creationId xmlns:p14="http://schemas.microsoft.com/office/powerpoint/2010/main" val="132872009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43</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44</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45</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46</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47</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48</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49</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50</a:t>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51</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52</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8</a:t>
            </a:fld>
            <a:endParaRPr lang="en-US"/>
          </a:p>
        </p:txBody>
      </p:sp>
    </p:spTree>
    <p:extLst>
      <p:ext uri="{BB962C8B-B14F-4D97-AF65-F5344CB8AC3E}">
        <p14:creationId xmlns:p14="http://schemas.microsoft.com/office/powerpoint/2010/main" val="382646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53</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54</a:t>
            </a:fld>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55</a:t>
            </a:fld>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56</a:t>
            </a:fld>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57</a:t>
            </a:fld>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58</a:t>
            </a:fld>
            <a:endParaRPr 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59</a:t>
            </a:fld>
            <a:endParaRPr 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60</a:t>
            </a:fld>
            <a:endParaRPr lang="en-US"/>
          </a:p>
        </p:txBody>
      </p:sp>
    </p:spTree>
    <p:extLst>
      <p:ext uri="{BB962C8B-B14F-4D97-AF65-F5344CB8AC3E}">
        <p14:creationId xmlns:p14="http://schemas.microsoft.com/office/powerpoint/2010/main" val="365326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9</a:t>
            </a:fld>
            <a:endParaRPr lang="en-US"/>
          </a:p>
        </p:txBody>
      </p:sp>
    </p:spTree>
    <p:extLst>
      <p:ext uri="{BB962C8B-B14F-4D97-AF65-F5344CB8AC3E}">
        <p14:creationId xmlns:p14="http://schemas.microsoft.com/office/powerpoint/2010/main" val="569310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10</a:t>
            </a:fld>
            <a:endParaRPr lang="en-US"/>
          </a:p>
        </p:txBody>
      </p:sp>
    </p:spTree>
    <p:extLst>
      <p:ext uri="{BB962C8B-B14F-4D97-AF65-F5344CB8AC3E}">
        <p14:creationId xmlns:p14="http://schemas.microsoft.com/office/powerpoint/2010/main" val="1281981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11</a:t>
            </a:fld>
            <a:endParaRPr lang="en-US"/>
          </a:p>
        </p:txBody>
      </p:sp>
    </p:spTree>
    <p:extLst>
      <p:ext uri="{BB962C8B-B14F-4D97-AF65-F5344CB8AC3E}">
        <p14:creationId xmlns:p14="http://schemas.microsoft.com/office/powerpoint/2010/main" val="1102144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10036C-B239-7F49-800F-BE8CBE07A66D}" type="slidenum">
              <a:rPr lang="en-US" smtClean="0"/>
              <a:t>12</a:t>
            </a:fld>
            <a:endParaRPr lang="en-US"/>
          </a:p>
        </p:txBody>
      </p:sp>
    </p:spTree>
    <p:extLst>
      <p:ext uri="{BB962C8B-B14F-4D97-AF65-F5344CB8AC3E}">
        <p14:creationId xmlns:p14="http://schemas.microsoft.com/office/powerpoint/2010/main" val="2167868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05650-7DD4-7F7A-C2FC-9A48676AF3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9D65B7A-75E4-445D-6C89-352C2BF656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1728CA-7A15-DDA1-2B5A-19023A4AA425}"/>
              </a:ext>
            </a:extLst>
          </p:cNvPr>
          <p:cNvSpPr>
            <a:spLocks noGrp="1"/>
          </p:cNvSpPr>
          <p:nvPr>
            <p:ph type="dt" sz="half" idx="10"/>
          </p:nvPr>
        </p:nvSpPr>
        <p:spPr/>
        <p:txBody>
          <a:bodyPr/>
          <a:lstStyle/>
          <a:p>
            <a:fld id="{58B2AB24-79F4-F541-A5A3-EE2654A3172E}" type="datetime1">
              <a:rPr lang="en-US" smtClean="0"/>
              <a:t>5/18/23</a:t>
            </a:fld>
            <a:endParaRPr lang="en-US"/>
          </a:p>
        </p:txBody>
      </p:sp>
      <p:sp>
        <p:nvSpPr>
          <p:cNvPr id="5" name="Footer Placeholder 4">
            <a:extLst>
              <a:ext uri="{FF2B5EF4-FFF2-40B4-BE49-F238E27FC236}">
                <a16:creationId xmlns:a16="http://schemas.microsoft.com/office/drawing/2014/main" id="{666E9572-16CC-C507-3FE8-5D81F41CC416}"/>
              </a:ext>
            </a:extLst>
          </p:cNvPr>
          <p:cNvSpPr>
            <a:spLocks noGrp="1"/>
          </p:cNvSpPr>
          <p:nvPr>
            <p:ph type="ftr" sz="quarter" idx="11"/>
          </p:nvPr>
        </p:nvSpPr>
        <p:spPr/>
        <p:txBody>
          <a:bodyPr/>
          <a:lstStyle/>
          <a:p>
            <a:r>
              <a:rPr lang="en-US"/>
              <a:t>© Brought you by Mariem . Marim . Essam . Saad . Abdullah. All rights reserved.</a:t>
            </a:r>
          </a:p>
        </p:txBody>
      </p:sp>
      <p:sp>
        <p:nvSpPr>
          <p:cNvPr id="6" name="Slide Number Placeholder 5">
            <a:extLst>
              <a:ext uri="{FF2B5EF4-FFF2-40B4-BE49-F238E27FC236}">
                <a16:creationId xmlns:a16="http://schemas.microsoft.com/office/drawing/2014/main" id="{B598FE9A-D75D-41FD-14F2-54447E6CF5D3}"/>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2234549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A65A0-B957-4643-E75C-2923CBBACD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05F087-9007-D801-8855-4E4534E3D1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994488-760D-5249-BCB4-53B99D251A54}"/>
              </a:ext>
            </a:extLst>
          </p:cNvPr>
          <p:cNvSpPr>
            <a:spLocks noGrp="1"/>
          </p:cNvSpPr>
          <p:nvPr>
            <p:ph type="dt" sz="half" idx="10"/>
          </p:nvPr>
        </p:nvSpPr>
        <p:spPr/>
        <p:txBody>
          <a:bodyPr/>
          <a:lstStyle/>
          <a:p>
            <a:fld id="{A2B1CBC0-12F8-024A-844C-C2B4F21ABF6E}" type="datetime1">
              <a:rPr lang="en-US" smtClean="0"/>
              <a:t>5/18/23</a:t>
            </a:fld>
            <a:endParaRPr lang="en-US"/>
          </a:p>
        </p:txBody>
      </p:sp>
      <p:sp>
        <p:nvSpPr>
          <p:cNvPr id="5" name="Footer Placeholder 4">
            <a:extLst>
              <a:ext uri="{FF2B5EF4-FFF2-40B4-BE49-F238E27FC236}">
                <a16:creationId xmlns:a16="http://schemas.microsoft.com/office/drawing/2014/main" id="{74B480E4-8A40-1DEF-1267-079558BEB711}"/>
              </a:ext>
            </a:extLst>
          </p:cNvPr>
          <p:cNvSpPr>
            <a:spLocks noGrp="1"/>
          </p:cNvSpPr>
          <p:nvPr>
            <p:ph type="ftr" sz="quarter" idx="11"/>
          </p:nvPr>
        </p:nvSpPr>
        <p:spPr/>
        <p:txBody>
          <a:bodyPr/>
          <a:lstStyle/>
          <a:p>
            <a:r>
              <a:rPr lang="en-US"/>
              <a:t>© Brought you by Mariem . Marim . Essam . Saad . Abdullah. All rights reserved.</a:t>
            </a:r>
          </a:p>
        </p:txBody>
      </p:sp>
      <p:sp>
        <p:nvSpPr>
          <p:cNvPr id="6" name="Slide Number Placeholder 5">
            <a:extLst>
              <a:ext uri="{FF2B5EF4-FFF2-40B4-BE49-F238E27FC236}">
                <a16:creationId xmlns:a16="http://schemas.microsoft.com/office/drawing/2014/main" id="{2EA8B082-1910-6782-A5D8-D7CE38827CC5}"/>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3341215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12FB98-F5A3-EAD4-C58B-5C4479BB7D0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C6A3FA-B8B8-8700-AE67-75C83B0CB7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1DB346-5207-EC3C-EC5C-CAAF79C55623}"/>
              </a:ext>
            </a:extLst>
          </p:cNvPr>
          <p:cNvSpPr>
            <a:spLocks noGrp="1"/>
          </p:cNvSpPr>
          <p:nvPr>
            <p:ph type="dt" sz="half" idx="10"/>
          </p:nvPr>
        </p:nvSpPr>
        <p:spPr/>
        <p:txBody>
          <a:bodyPr/>
          <a:lstStyle/>
          <a:p>
            <a:fld id="{69DED6A0-AFEE-5144-9EE0-9E33A05CCEA6}" type="datetime1">
              <a:rPr lang="en-US" smtClean="0"/>
              <a:t>5/18/23</a:t>
            </a:fld>
            <a:endParaRPr lang="en-US"/>
          </a:p>
        </p:txBody>
      </p:sp>
      <p:sp>
        <p:nvSpPr>
          <p:cNvPr id="5" name="Footer Placeholder 4">
            <a:extLst>
              <a:ext uri="{FF2B5EF4-FFF2-40B4-BE49-F238E27FC236}">
                <a16:creationId xmlns:a16="http://schemas.microsoft.com/office/drawing/2014/main" id="{6E6540F8-2DC9-B4CE-476C-B19BC354E0AE}"/>
              </a:ext>
            </a:extLst>
          </p:cNvPr>
          <p:cNvSpPr>
            <a:spLocks noGrp="1"/>
          </p:cNvSpPr>
          <p:nvPr>
            <p:ph type="ftr" sz="quarter" idx="11"/>
          </p:nvPr>
        </p:nvSpPr>
        <p:spPr/>
        <p:txBody>
          <a:bodyPr/>
          <a:lstStyle/>
          <a:p>
            <a:r>
              <a:rPr lang="en-US"/>
              <a:t>© Brought you by Mariem . Marim . Essam . Saad . Abdullah. All rights reserved.</a:t>
            </a:r>
          </a:p>
        </p:txBody>
      </p:sp>
      <p:sp>
        <p:nvSpPr>
          <p:cNvPr id="6" name="Slide Number Placeholder 5">
            <a:extLst>
              <a:ext uri="{FF2B5EF4-FFF2-40B4-BE49-F238E27FC236}">
                <a16:creationId xmlns:a16="http://schemas.microsoft.com/office/drawing/2014/main" id="{E5E005A6-FC58-4864-2134-524043FC1281}"/>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1912719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6BD0C-F047-BB8D-334E-26DB6BB149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77D15C-E712-D640-924E-1CE94175A6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CCAC72-B759-F098-9066-040D04CB43C0}"/>
              </a:ext>
            </a:extLst>
          </p:cNvPr>
          <p:cNvSpPr>
            <a:spLocks noGrp="1"/>
          </p:cNvSpPr>
          <p:nvPr>
            <p:ph type="dt" sz="half" idx="10"/>
          </p:nvPr>
        </p:nvSpPr>
        <p:spPr/>
        <p:txBody>
          <a:bodyPr/>
          <a:lstStyle/>
          <a:p>
            <a:fld id="{F31359E7-C9CF-E14E-83A3-8979FD46751B}" type="datetime1">
              <a:rPr lang="en-US" smtClean="0"/>
              <a:t>5/18/23</a:t>
            </a:fld>
            <a:endParaRPr lang="en-US"/>
          </a:p>
        </p:txBody>
      </p:sp>
      <p:sp>
        <p:nvSpPr>
          <p:cNvPr id="5" name="Footer Placeholder 4">
            <a:extLst>
              <a:ext uri="{FF2B5EF4-FFF2-40B4-BE49-F238E27FC236}">
                <a16:creationId xmlns:a16="http://schemas.microsoft.com/office/drawing/2014/main" id="{649D4A3A-2D59-9F87-DE64-5E4BC79A0A86}"/>
              </a:ext>
            </a:extLst>
          </p:cNvPr>
          <p:cNvSpPr>
            <a:spLocks noGrp="1"/>
          </p:cNvSpPr>
          <p:nvPr>
            <p:ph type="ftr" sz="quarter" idx="11"/>
          </p:nvPr>
        </p:nvSpPr>
        <p:spPr/>
        <p:txBody>
          <a:bodyPr/>
          <a:lstStyle/>
          <a:p>
            <a:r>
              <a:rPr lang="en-US"/>
              <a:t>© Brought you by Mariem . Marim . Essam . Saad . Abdullah. All rights reserved.</a:t>
            </a:r>
          </a:p>
        </p:txBody>
      </p:sp>
      <p:sp>
        <p:nvSpPr>
          <p:cNvPr id="6" name="Slide Number Placeholder 5">
            <a:extLst>
              <a:ext uri="{FF2B5EF4-FFF2-40B4-BE49-F238E27FC236}">
                <a16:creationId xmlns:a16="http://schemas.microsoft.com/office/drawing/2014/main" id="{876B2F00-2684-2A1E-63A1-0A47D2CF2C06}"/>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3210502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CBD8C-862C-9797-1C76-AE30424874C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8DA477E-F414-17E9-34AC-22E90C721A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C02E1C-4861-1084-B022-B5C8CBDFE691}"/>
              </a:ext>
            </a:extLst>
          </p:cNvPr>
          <p:cNvSpPr>
            <a:spLocks noGrp="1"/>
          </p:cNvSpPr>
          <p:nvPr>
            <p:ph type="dt" sz="half" idx="10"/>
          </p:nvPr>
        </p:nvSpPr>
        <p:spPr/>
        <p:txBody>
          <a:bodyPr/>
          <a:lstStyle/>
          <a:p>
            <a:fld id="{F0416528-C82B-A241-BAC4-1F1E41E71F2B}" type="datetime1">
              <a:rPr lang="en-US" smtClean="0"/>
              <a:t>5/18/23</a:t>
            </a:fld>
            <a:endParaRPr lang="en-US"/>
          </a:p>
        </p:txBody>
      </p:sp>
      <p:sp>
        <p:nvSpPr>
          <p:cNvPr id="5" name="Footer Placeholder 4">
            <a:extLst>
              <a:ext uri="{FF2B5EF4-FFF2-40B4-BE49-F238E27FC236}">
                <a16:creationId xmlns:a16="http://schemas.microsoft.com/office/drawing/2014/main" id="{22425946-3920-3127-C8E5-CCE8103D551C}"/>
              </a:ext>
            </a:extLst>
          </p:cNvPr>
          <p:cNvSpPr>
            <a:spLocks noGrp="1"/>
          </p:cNvSpPr>
          <p:nvPr>
            <p:ph type="ftr" sz="quarter" idx="11"/>
          </p:nvPr>
        </p:nvSpPr>
        <p:spPr/>
        <p:txBody>
          <a:bodyPr/>
          <a:lstStyle/>
          <a:p>
            <a:r>
              <a:rPr lang="en-US"/>
              <a:t>© Brought you by Mariem . Marim . Essam . Saad . Abdullah. All rights reserved.</a:t>
            </a:r>
          </a:p>
        </p:txBody>
      </p:sp>
      <p:sp>
        <p:nvSpPr>
          <p:cNvPr id="6" name="Slide Number Placeholder 5">
            <a:extLst>
              <a:ext uri="{FF2B5EF4-FFF2-40B4-BE49-F238E27FC236}">
                <a16:creationId xmlns:a16="http://schemas.microsoft.com/office/drawing/2014/main" id="{D38431EF-888C-E178-1E17-4C0288763EAA}"/>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3477156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CC622-B67A-307F-DA63-314F1335EA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8FDEFC-FE71-165C-2EFD-94616DD428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09629E3-0250-FCC3-38D5-FE9B3921BF0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5C4CD0-41EB-F888-86F6-6B13E3C5CF65}"/>
              </a:ext>
            </a:extLst>
          </p:cNvPr>
          <p:cNvSpPr>
            <a:spLocks noGrp="1"/>
          </p:cNvSpPr>
          <p:nvPr>
            <p:ph type="dt" sz="half" idx="10"/>
          </p:nvPr>
        </p:nvSpPr>
        <p:spPr/>
        <p:txBody>
          <a:bodyPr/>
          <a:lstStyle/>
          <a:p>
            <a:fld id="{F7F185A2-AF3F-9B4C-8C21-795A69E629D2}" type="datetime1">
              <a:rPr lang="en-US" smtClean="0"/>
              <a:t>5/18/23</a:t>
            </a:fld>
            <a:endParaRPr lang="en-US"/>
          </a:p>
        </p:txBody>
      </p:sp>
      <p:sp>
        <p:nvSpPr>
          <p:cNvPr id="6" name="Footer Placeholder 5">
            <a:extLst>
              <a:ext uri="{FF2B5EF4-FFF2-40B4-BE49-F238E27FC236}">
                <a16:creationId xmlns:a16="http://schemas.microsoft.com/office/drawing/2014/main" id="{8E6CA8F0-8F13-F417-700F-D6B998079BD4}"/>
              </a:ext>
            </a:extLst>
          </p:cNvPr>
          <p:cNvSpPr>
            <a:spLocks noGrp="1"/>
          </p:cNvSpPr>
          <p:nvPr>
            <p:ph type="ftr" sz="quarter" idx="11"/>
          </p:nvPr>
        </p:nvSpPr>
        <p:spPr/>
        <p:txBody>
          <a:bodyPr/>
          <a:lstStyle/>
          <a:p>
            <a:r>
              <a:rPr lang="en-US"/>
              <a:t>© Brought you by Mariem . Marim . Essam . Saad . Abdullah. All rights reserved.</a:t>
            </a:r>
          </a:p>
        </p:txBody>
      </p:sp>
      <p:sp>
        <p:nvSpPr>
          <p:cNvPr id="7" name="Slide Number Placeholder 6">
            <a:extLst>
              <a:ext uri="{FF2B5EF4-FFF2-40B4-BE49-F238E27FC236}">
                <a16:creationId xmlns:a16="http://schemas.microsoft.com/office/drawing/2014/main" id="{587972BD-0D01-94A9-6C69-061398F0ACBE}"/>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3632995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F132B-535E-C6FF-7744-59072AC834F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2419B6-CC99-9422-DDE9-9545CB5E22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0968A7-2F54-8F34-741D-8F3598276B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4759E6-5564-DDCF-5B73-F07536E974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898044A-F3B0-A998-C9B6-A57F5868CD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F0AB77-8CA1-B9CF-F7B2-C6C4F20BFB53}"/>
              </a:ext>
            </a:extLst>
          </p:cNvPr>
          <p:cNvSpPr>
            <a:spLocks noGrp="1"/>
          </p:cNvSpPr>
          <p:nvPr>
            <p:ph type="dt" sz="half" idx="10"/>
          </p:nvPr>
        </p:nvSpPr>
        <p:spPr/>
        <p:txBody>
          <a:bodyPr/>
          <a:lstStyle/>
          <a:p>
            <a:fld id="{3E428752-FAC5-2A49-8434-5AACDF57342B}" type="datetime1">
              <a:rPr lang="en-US" smtClean="0"/>
              <a:t>5/18/23</a:t>
            </a:fld>
            <a:endParaRPr lang="en-US"/>
          </a:p>
        </p:txBody>
      </p:sp>
      <p:sp>
        <p:nvSpPr>
          <p:cNvPr id="8" name="Footer Placeholder 7">
            <a:extLst>
              <a:ext uri="{FF2B5EF4-FFF2-40B4-BE49-F238E27FC236}">
                <a16:creationId xmlns:a16="http://schemas.microsoft.com/office/drawing/2014/main" id="{7F207F81-42D1-F665-6C36-A19D22D71C8D}"/>
              </a:ext>
            </a:extLst>
          </p:cNvPr>
          <p:cNvSpPr>
            <a:spLocks noGrp="1"/>
          </p:cNvSpPr>
          <p:nvPr>
            <p:ph type="ftr" sz="quarter" idx="11"/>
          </p:nvPr>
        </p:nvSpPr>
        <p:spPr/>
        <p:txBody>
          <a:bodyPr/>
          <a:lstStyle/>
          <a:p>
            <a:r>
              <a:rPr lang="en-US"/>
              <a:t>© Brought you by Mariem . Marim . Essam . Saad . Abdullah. All rights reserved.</a:t>
            </a:r>
          </a:p>
        </p:txBody>
      </p:sp>
      <p:sp>
        <p:nvSpPr>
          <p:cNvPr id="9" name="Slide Number Placeholder 8">
            <a:extLst>
              <a:ext uri="{FF2B5EF4-FFF2-40B4-BE49-F238E27FC236}">
                <a16:creationId xmlns:a16="http://schemas.microsoft.com/office/drawing/2014/main" id="{1AFF3D2A-7D66-155A-A86F-ACA412F0981B}"/>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3527179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F1A73-84D3-E333-052E-8277676E132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F1639D7-DE91-8EEE-CB03-49027581355D}"/>
              </a:ext>
            </a:extLst>
          </p:cNvPr>
          <p:cNvSpPr>
            <a:spLocks noGrp="1"/>
          </p:cNvSpPr>
          <p:nvPr>
            <p:ph type="dt" sz="half" idx="10"/>
          </p:nvPr>
        </p:nvSpPr>
        <p:spPr/>
        <p:txBody>
          <a:bodyPr/>
          <a:lstStyle/>
          <a:p>
            <a:fld id="{799444F5-8C83-314E-BAC1-F1626C689F16}" type="datetime1">
              <a:rPr lang="en-US" smtClean="0"/>
              <a:t>5/18/23</a:t>
            </a:fld>
            <a:endParaRPr lang="en-US"/>
          </a:p>
        </p:txBody>
      </p:sp>
      <p:sp>
        <p:nvSpPr>
          <p:cNvPr id="4" name="Footer Placeholder 3">
            <a:extLst>
              <a:ext uri="{FF2B5EF4-FFF2-40B4-BE49-F238E27FC236}">
                <a16:creationId xmlns:a16="http://schemas.microsoft.com/office/drawing/2014/main" id="{BCF8C9F4-1DB9-A4B6-BDFA-57CCE7201DF4}"/>
              </a:ext>
            </a:extLst>
          </p:cNvPr>
          <p:cNvSpPr>
            <a:spLocks noGrp="1"/>
          </p:cNvSpPr>
          <p:nvPr>
            <p:ph type="ftr" sz="quarter" idx="11"/>
          </p:nvPr>
        </p:nvSpPr>
        <p:spPr/>
        <p:txBody>
          <a:bodyPr/>
          <a:lstStyle/>
          <a:p>
            <a:r>
              <a:rPr lang="en-US"/>
              <a:t>© Brought you by Mariem . Marim . Essam . Saad . Abdullah. All rights reserved.</a:t>
            </a:r>
          </a:p>
        </p:txBody>
      </p:sp>
      <p:sp>
        <p:nvSpPr>
          <p:cNvPr id="5" name="Slide Number Placeholder 4">
            <a:extLst>
              <a:ext uri="{FF2B5EF4-FFF2-40B4-BE49-F238E27FC236}">
                <a16:creationId xmlns:a16="http://schemas.microsoft.com/office/drawing/2014/main" id="{B51468F7-1C54-33EB-435E-DF0A574EBC52}"/>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3441998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0629FA-128B-64AF-5D24-B79521615550}"/>
              </a:ext>
            </a:extLst>
          </p:cNvPr>
          <p:cNvSpPr>
            <a:spLocks noGrp="1"/>
          </p:cNvSpPr>
          <p:nvPr>
            <p:ph type="dt" sz="half" idx="10"/>
          </p:nvPr>
        </p:nvSpPr>
        <p:spPr/>
        <p:txBody>
          <a:bodyPr/>
          <a:lstStyle/>
          <a:p>
            <a:fld id="{04951FD7-9B20-F04F-9949-A095AAF898DC}" type="datetime1">
              <a:rPr lang="en-US" smtClean="0"/>
              <a:t>5/18/23</a:t>
            </a:fld>
            <a:endParaRPr lang="en-US"/>
          </a:p>
        </p:txBody>
      </p:sp>
      <p:sp>
        <p:nvSpPr>
          <p:cNvPr id="3" name="Footer Placeholder 2">
            <a:extLst>
              <a:ext uri="{FF2B5EF4-FFF2-40B4-BE49-F238E27FC236}">
                <a16:creationId xmlns:a16="http://schemas.microsoft.com/office/drawing/2014/main" id="{2481E20C-A3DF-98CD-5589-83AFEF21B4F6}"/>
              </a:ext>
            </a:extLst>
          </p:cNvPr>
          <p:cNvSpPr>
            <a:spLocks noGrp="1"/>
          </p:cNvSpPr>
          <p:nvPr>
            <p:ph type="ftr" sz="quarter" idx="11"/>
          </p:nvPr>
        </p:nvSpPr>
        <p:spPr/>
        <p:txBody>
          <a:bodyPr/>
          <a:lstStyle/>
          <a:p>
            <a:r>
              <a:rPr lang="en-US"/>
              <a:t>© Brought you by Mariem . Marim . Essam . Saad . Abdullah. All rights reserved.</a:t>
            </a:r>
          </a:p>
        </p:txBody>
      </p:sp>
      <p:sp>
        <p:nvSpPr>
          <p:cNvPr id="4" name="Slide Number Placeholder 3">
            <a:extLst>
              <a:ext uri="{FF2B5EF4-FFF2-40B4-BE49-F238E27FC236}">
                <a16:creationId xmlns:a16="http://schemas.microsoft.com/office/drawing/2014/main" id="{9BD47EAF-48C8-B2A3-5706-6DEC51282AF4}"/>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3726379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4B540-96EF-2FB2-8666-C75FD3943D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820AB0-532E-9427-52BD-F3E58F4B4D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75005D-119E-CC93-C7B9-585CA2D064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5526C4-9C8B-37D7-6909-DCA4ABC58034}"/>
              </a:ext>
            </a:extLst>
          </p:cNvPr>
          <p:cNvSpPr>
            <a:spLocks noGrp="1"/>
          </p:cNvSpPr>
          <p:nvPr>
            <p:ph type="dt" sz="half" idx="10"/>
          </p:nvPr>
        </p:nvSpPr>
        <p:spPr/>
        <p:txBody>
          <a:bodyPr/>
          <a:lstStyle/>
          <a:p>
            <a:fld id="{8C8C1370-4499-CE42-B909-83785CDF9341}" type="datetime1">
              <a:rPr lang="en-US" smtClean="0"/>
              <a:t>5/18/23</a:t>
            </a:fld>
            <a:endParaRPr lang="en-US"/>
          </a:p>
        </p:txBody>
      </p:sp>
      <p:sp>
        <p:nvSpPr>
          <p:cNvPr id="6" name="Footer Placeholder 5">
            <a:extLst>
              <a:ext uri="{FF2B5EF4-FFF2-40B4-BE49-F238E27FC236}">
                <a16:creationId xmlns:a16="http://schemas.microsoft.com/office/drawing/2014/main" id="{B300B20C-A21E-6F83-1B0C-35184FB15EE9}"/>
              </a:ext>
            </a:extLst>
          </p:cNvPr>
          <p:cNvSpPr>
            <a:spLocks noGrp="1"/>
          </p:cNvSpPr>
          <p:nvPr>
            <p:ph type="ftr" sz="quarter" idx="11"/>
          </p:nvPr>
        </p:nvSpPr>
        <p:spPr/>
        <p:txBody>
          <a:bodyPr/>
          <a:lstStyle/>
          <a:p>
            <a:r>
              <a:rPr lang="en-US"/>
              <a:t>© Brought you by Mariem . Marim . Essam . Saad . Abdullah. All rights reserved.</a:t>
            </a:r>
          </a:p>
        </p:txBody>
      </p:sp>
      <p:sp>
        <p:nvSpPr>
          <p:cNvPr id="7" name="Slide Number Placeholder 6">
            <a:extLst>
              <a:ext uri="{FF2B5EF4-FFF2-40B4-BE49-F238E27FC236}">
                <a16:creationId xmlns:a16="http://schemas.microsoft.com/office/drawing/2014/main" id="{10F62779-E10B-29FD-3ED3-151203012675}"/>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6770856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B992-81C7-74DF-B320-5BA94F1622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CBE8874-F766-6140-79A4-BCA315327E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4C51DE-1FA1-DFC5-EB48-ADDF4A7FCB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AA0579-C751-856B-BD91-C23B2AA9E5A4}"/>
              </a:ext>
            </a:extLst>
          </p:cNvPr>
          <p:cNvSpPr>
            <a:spLocks noGrp="1"/>
          </p:cNvSpPr>
          <p:nvPr>
            <p:ph type="dt" sz="half" idx="10"/>
          </p:nvPr>
        </p:nvSpPr>
        <p:spPr/>
        <p:txBody>
          <a:bodyPr/>
          <a:lstStyle/>
          <a:p>
            <a:fld id="{FF60487C-0D05-9144-A296-94C1EE38FC13}" type="datetime1">
              <a:rPr lang="en-US" smtClean="0"/>
              <a:t>5/18/23</a:t>
            </a:fld>
            <a:endParaRPr lang="en-US"/>
          </a:p>
        </p:txBody>
      </p:sp>
      <p:sp>
        <p:nvSpPr>
          <p:cNvPr id="6" name="Footer Placeholder 5">
            <a:extLst>
              <a:ext uri="{FF2B5EF4-FFF2-40B4-BE49-F238E27FC236}">
                <a16:creationId xmlns:a16="http://schemas.microsoft.com/office/drawing/2014/main" id="{7B628CC2-82B4-DE20-B5AA-48BE190DC3B8}"/>
              </a:ext>
            </a:extLst>
          </p:cNvPr>
          <p:cNvSpPr>
            <a:spLocks noGrp="1"/>
          </p:cNvSpPr>
          <p:nvPr>
            <p:ph type="ftr" sz="quarter" idx="11"/>
          </p:nvPr>
        </p:nvSpPr>
        <p:spPr/>
        <p:txBody>
          <a:bodyPr/>
          <a:lstStyle/>
          <a:p>
            <a:r>
              <a:rPr lang="en-US"/>
              <a:t>© Brought you by Mariem . Marim . Essam . Saad . Abdullah. All rights reserved.</a:t>
            </a:r>
          </a:p>
        </p:txBody>
      </p:sp>
      <p:sp>
        <p:nvSpPr>
          <p:cNvPr id="7" name="Slide Number Placeholder 6">
            <a:extLst>
              <a:ext uri="{FF2B5EF4-FFF2-40B4-BE49-F238E27FC236}">
                <a16:creationId xmlns:a16="http://schemas.microsoft.com/office/drawing/2014/main" id="{C0E8B101-BE24-1983-9065-6BA5207535F6}"/>
              </a:ext>
            </a:extLst>
          </p:cNvPr>
          <p:cNvSpPr>
            <a:spLocks noGrp="1"/>
          </p:cNvSpPr>
          <p:nvPr>
            <p:ph type="sldNum" sz="quarter" idx="12"/>
          </p:nvPr>
        </p:nvSpPr>
        <p:spPr/>
        <p:txBody>
          <a:bodyPr/>
          <a:lstStyle/>
          <a:p>
            <a:fld id="{377A70E1-0AAC-7046-B7E8-37E752E913EF}" type="slidenum">
              <a:rPr lang="en-US" smtClean="0"/>
              <a:t>‹#›</a:t>
            </a:fld>
            <a:endParaRPr lang="en-US"/>
          </a:p>
        </p:txBody>
      </p:sp>
    </p:spTree>
    <p:extLst>
      <p:ext uri="{BB962C8B-B14F-4D97-AF65-F5344CB8AC3E}">
        <p14:creationId xmlns:p14="http://schemas.microsoft.com/office/powerpoint/2010/main" val="131061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4171C"/>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7D933C-DF95-5365-F5C1-F1498E7763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B936ED-01E8-71DF-FB7A-FD7802D5A9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2D2555-F48E-0CD5-7833-F271C6199C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8ECAE3-B003-8649-BE74-56CA4D1E8896}" type="datetime1">
              <a:rPr lang="en-US" smtClean="0"/>
              <a:t>5/18/23</a:t>
            </a:fld>
            <a:endParaRPr lang="en-US"/>
          </a:p>
        </p:txBody>
      </p:sp>
      <p:sp>
        <p:nvSpPr>
          <p:cNvPr id="5" name="Footer Placeholder 4">
            <a:extLst>
              <a:ext uri="{FF2B5EF4-FFF2-40B4-BE49-F238E27FC236}">
                <a16:creationId xmlns:a16="http://schemas.microsoft.com/office/drawing/2014/main" id="{5F789A4D-5030-4CF5-CCA8-0D8D8B6B23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Brought you by Mariem . Marim . Essam . Saad . Abdullah. All rights reserved.</a:t>
            </a:r>
          </a:p>
        </p:txBody>
      </p:sp>
      <p:sp>
        <p:nvSpPr>
          <p:cNvPr id="6" name="Slide Number Placeholder 5">
            <a:extLst>
              <a:ext uri="{FF2B5EF4-FFF2-40B4-BE49-F238E27FC236}">
                <a16:creationId xmlns:a16="http://schemas.microsoft.com/office/drawing/2014/main" id="{D6B47716-553C-E069-D179-B09B234AF4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7A70E1-0AAC-7046-B7E8-37E752E913EF}" type="slidenum">
              <a:rPr lang="en-US" smtClean="0"/>
              <a:t>‹#›</a:t>
            </a:fld>
            <a:endParaRPr lang="en-US"/>
          </a:p>
        </p:txBody>
      </p:sp>
    </p:spTree>
    <p:extLst>
      <p:ext uri="{BB962C8B-B14F-4D97-AF65-F5344CB8AC3E}">
        <p14:creationId xmlns:p14="http://schemas.microsoft.com/office/powerpoint/2010/main" val="5418787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35.png"/></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3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4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4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44.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4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4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4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4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5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5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72.png"/></Relationships>
</file>

<file path=ppt/slides/_rels/slide5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74.png"/></Relationships>
</file>

<file path=ppt/slides/_rels/slide55.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75.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1379E-25AB-5771-3F10-00F8059C3606}"/>
              </a:ext>
            </a:extLst>
          </p:cNvPr>
          <p:cNvSpPr>
            <a:spLocks noGrp="1"/>
          </p:cNvSpPr>
          <p:nvPr>
            <p:ph type="ctrTitle"/>
          </p:nvPr>
        </p:nvSpPr>
        <p:spPr>
          <a:xfrm>
            <a:off x="1378815" y="1763966"/>
            <a:ext cx="9840686" cy="2387600"/>
          </a:xfrm>
        </p:spPr>
        <p:txBody>
          <a:bodyPr>
            <a:normAutofit/>
          </a:bodyPr>
          <a:lstStyle/>
          <a:p>
            <a:r>
              <a:rPr lang="en-US" sz="6000" b="1" dirty="0">
                <a:latin typeface="Poppins" pitchFamily="2" charset="77"/>
                <a:cs typeface="Poppins" pitchFamily="2" charset="77"/>
              </a:rPr>
              <a:t>Data Science Project</a:t>
            </a:r>
            <a:br>
              <a:rPr lang="en-US" b="1" dirty="0">
                <a:latin typeface="Poppins" pitchFamily="2" charset="77"/>
                <a:cs typeface="Poppins" pitchFamily="2" charset="77"/>
              </a:rPr>
            </a:br>
            <a:r>
              <a:rPr lang="en-US" sz="5300" dirty="0">
                <a:latin typeface="Poppins" pitchFamily="2" charset="77"/>
                <a:cs typeface="Poppins" pitchFamily="2" charset="77"/>
              </a:rPr>
              <a:t> </a:t>
            </a:r>
            <a:r>
              <a:rPr lang="en-US" sz="5300" b="1" dirty="0">
                <a:solidFill>
                  <a:srgbClr val="0070C0"/>
                </a:solidFill>
                <a:latin typeface="Poppins" pitchFamily="2" charset="77"/>
                <a:cs typeface="Poppins" pitchFamily="2" charset="77"/>
              </a:rPr>
              <a:t>GitHub Metadata Analytics</a:t>
            </a:r>
            <a:endParaRPr lang="en-US" dirty="0">
              <a:solidFill>
                <a:srgbClr val="0070C0"/>
              </a:solidFill>
            </a:endParaRPr>
          </a:p>
        </p:txBody>
      </p:sp>
      <p:pic>
        <p:nvPicPr>
          <p:cNvPr id="4" name="Picture 2" descr="Cairo University - Wikipedia">
            <a:extLst>
              <a:ext uri="{FF2B5EF4-FFF2-40B4-BE49-F238E27FC236}">
                <a16:creationId xmlns:a16="http://schemas.microsoft.com/office/drawing/2014/main" id="{E6763498-47A4-AAD9-C647-9A2C1EB9D5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29203" y="369894"/>
            <a:ext cx="580596" cy="75246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6FCF17B-F3AF-0D65-0004-D7AA12D2CCDC}"/>
              </a:ext>
            </a:extLst>
          </p:cNvPr>
          <p:cNvSpPr txBox="1"/>
          <p:nvPr/>
        </p:nvSpPr>
        <p:spPr>
          <a:xfrm>
            <a:off x="10493180" y="1057705"/>
            <a:ext cx="1452642" cy="338554"/>
          </a:xfrm>
          <a:prstGeom prst="rect">
            <a:avLst/>
          </a:prstGeom>
          <a:noFill/>
        </p:spPr>
        <p:txBody>
          <a:bodyPr wrap="square" rtlCol="0">
            <a:spAutoFit/>
          </a:bodyPr>
          <a:lstStyle/>
          <a:p>
            <a:pPr algn="ctr"/>
            <a:r>
              <a:rPr lang="en-US" sz="800" dirty="0">
                <a:solidFill>
                  <a:schemeClr val="tx1"/>
                </a:solidFill>
              </a:rPr>
              <a:t>Cairo University</a:t>
            </a:r>
          </a:p>
          <a:p>
            <a:pPr algn="ctr"/>
            <a:r>
              <a:rPr lang="en-US" sz="800" dirty="0">
                <a:solidFill>
                  <a:schemeClr val="tx1"/>
                </a:solidFill>
              </a:rPr>
              <a:t>Faculty of Engineering</a:t>
            </a:r>
          </a:p>
        </p:txBody>
      </p:sp>
      <p:sp>
        <p:nvSpPr>
          <p:cNvPr id="6" name="TextBox 5">
            <a:extLst>
              <a:ext uri="{FF2B5EF4-FFF2-40B4-BE49-F238E27FC236}">
                <a16:creationId xmlns:a16="http://schemas.microsoft.com/office/drawing/2014/main" id="{B98EA932-9ED4-8A19-5408-425870D34EB7}"/>
              </a:ext>
            </a:extLst>
          </p:cNvPr>
          <p:cNvSpPr txBox="1"/>
          <p:nvPr/>
        </p:nvSpPr>
        <p:spPr>
          <a:xfrm>
            <a:off x="4978810" y="4604559"/>
            <a:ext cx="2101857" cy="523220"/>
          </a:xfrm>
          <a:prstGeom prst="rect">
            <a:avLst/>
          </a:prstGeom>
          <a:noFill/>
        </p:spPr>
        <p:txBody>
          <a:bodyPr wrap="none" rtlCol="0">
            <a:spAutoFit/>
          </a:bodyPr>
          <a:lstStyle/>
          <a:p>
            <a:pPr algn="ctr"/>
            <a:r>
              <a:rPr lang="en-US" dirty="0">
                <a:latin typeface="Poppins" pitchFamily="2" charset="77"/>
                <a:cs typeface="Poppins" pitchFamily="2" charset="77"/>
              </a:rPr>
              <a:t>Prepared by </a:t>
            </a:r>
            <a:r>
              <a:rPr lang="en-US" dirty="0">
                <a:solidFill>
                  <a:srgbClr val="0070C0"/>
                </a:solidFill>
                <a:latin typeface="Poppins" pitchFamily="2" charset="77"/>
                <a:cs typeface="Poppins" pitchFamily="2" charset="77"/>
              </a:rPr>
              <a:t>Team VII</a:t>
            </a:r>
          </a:p>
          <a:p>
            <a:pPr algn="ctr"/>
            <a:endParaRPr lang="en-US" dirty="0">
              <a:latin typeface="Poppins" pitchFamily="2" charset="77"/>
              <a:cs typeface="Poppins" pitchFamily="2" charset="77"/>
            </a:endParaRPr>
          </a:p>
        </p:txBody>
      </p:sp>
      <p:sp>
        <p:nvSpPr>
          <p:cNvPr id="7" name="TextBox 6">
            <a:extLst>
              <a:ext uri="{FF2B5EF4-FFF2-40B4-BE49-F238E27FC236}">
                <a16:creationId xmlns:a16="http://schemas.microsoft.com/office/drawing/2014/main" id="{F997CE70-3030-1D1D-BBAD-2E5D46F4850A}"/>
              </a:ext>
            </a:extLst>
          </p:cNvPr>
          <p:cNvSpPr txBox="1"/>
          <p:nvPr/>
        </p:nvSpPr>
        <p:spPr>
          <a:xfrm>
            <a:off x="4113680" y="5094034"/>
            <a:ext cx="3693640" cy="369332"/>
          </a:xfrm>
          <a:prstGeom prst="rect">
            <a:avLst/>
          </a:prstGeom>
          <a:noFill/>
        </p:spPr>
        <p:txBody>
          <a:bodyPr wrap="none" rtlCol="0">
            <a:spAutoFit/>
          </a:bodyPr>
          <a:lstStyle/>
          <a:p>
            <a:pPr algn="ctr"/>
            <a:r>
              <a:rPr lang="en-US" dirty="0">
                <a:latin typeface="Poppins" pitchFamily="2" charset="77"/>
                <a:cs typeface="Poppins" pitchFamily="2" charset="77"/>
              </a:rPr>
              <a:t>Supervised by </a:t>
            </a:r>
            <a:r>
              <a:rPr lang="en-US" dirty="0">
                <a:solidFill>
                  <a:srgbClr val="FF0000"/>
                </a:solidFill>
                <a:latin typeface="Poppins" pitchFamily="2" charset="77"/>
                <a:cs typeface="Poppins" pitchFamily="2" charset="77"/>
              </a:rPr>
              <a:t>Dr. Dina ElReedy</a:t>
            </a:r>
          </a:p>
        </p:txBody>
      </p:sp>
      <p:pic>
        <p:nvPicPr>
          <p:cNvPr id="1029" name="Picture 5" descr="GitHub logo PNG transparent image download, size: 1150x465px">
            <a:extLst>
              <a:ext uri="{FF2B5EF4-FFF2-40B4-BE49-F238E27FC236}">
                <a16:creationId xmlns:a16="http://schemas.microsoft.com/office/drawing/2014/main" id="{365AFEF5-D01B-D08E-C7DE-5ED4D49D4E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5771" y="655771"/>
            <a:ext cx="4246773" cy="1716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770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Predictors</a:t>
            </a:r>
            <a:endParaRPr lang="en-US" b="1" dirty="0">
              <a:solidFill>
                <a:srgbClr val="00FFF0"/>
              </a:solidFill>
              <a:latin typeface="Poppins" pitchFamily="2" charset="77"/>
              <a:cs typeface="Poppins" pitchFamily="2" charset="77"/>
            </a:endParaRPr>
          </a:p>
        </p:txBody>
      </p:sp>
      <p:pic>
        <p:nvPicPr>
          <p:cNvPr id="3" name="Picture 2">
            <a:extLst>
              <a:ext uri="{FF2B5EF4-FFF2-40B4-BE49-F238E27FC236}">
                <a16:creationId xmlns:a16="http://schemas.microsoft.com/office/drawing/2014/main" id="{787BC8DE-EC20-8B82-93B0-01A4483102A3}"/>
              </a:ext>
            </a:extLst>
          </p:cNvPr>
          <p:cNvPicPr>
            <a:picLocks noChangeAspect="1"/>
          </p:cNvPicPr>
          <p:nvPr/>
        </p:nvPicPr>
        <p:blipFill>
          <a:blip r:embed="rId3"/>
          <a:stretch>
            <a:fillRect/>
          </a:stretch>
        </p:blipFill>
        <p:spPr>
          <a:xfrm>
            <a:off x="408066" y="1690688"/>
            <a:ext cx="11555773" cy="983652"/>
          </a:xfrm>
          <a:prstGeom prst="rect">
            <a:avLst/>
          </a:prstGeom>
        </p:spPr>
      </p:pic>
      <p:sp>
        <p:nvSpPr>
          <p:cNvPr id="4" name="TextBox 3">
            <a:extLst>
              <a:ext uri="{FF2B5EF4-FFF2-40B4-BE49-F238E27FC236}">
                <a16:creationId xmlns:a16="http://schemas.microsoft.com/office/drawing/2014/main" id="{E1FCD2FA-F0C7-F190-1C8E-62973E90A1E9}"/>
              </a:ext>
            </a:extLst>
          </p:cNvPr>
          <p:cNvSpPr txBox="1"/>
          <p:nvPr/>
        </p:nvSpPr>
        <p:spPr>
          <a:xfrm>
            <a:off x="408066" y="2646919"/>
            <a:ext cx="5012233"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From a Distribution Perspective</a:t>
            </a:r>
          </a:p>
        </p:txBody>
      </p:sp>
      <p:sp>
        <p:nvSpPr>
          <p:cNvPr id="5" name="TextBox 4">
            <a:extLst>
              <a:ext uri="{FF2B5EF4-FFF2-40B4-BE49-F238E27FC236}">
                <a16:creationId xmlns:a16="http://schemas.microsoft.com/office/drawing/2014/main" id="{48BBBE05-A913-27A2-6984-D96F37E52AF4}"/>
              </a:ext>
            </a:extLst>
          </p:cNvPr>
          <p:cNvSpPr txBox="1"/>
          <p:nvPr/>
        </p:nvSpPr>
        <p:spPr>
          <a:xfrm>
            <a:off x="595353" y="6218300"/>
            <a:ext cx="5992734"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Still doesn’t exist! But there at least a weak association?!</a:t>
            </a:r>
          </a:p>
        </p:txBody>
      </p:sp>
      <p:pic>
        <p:nvPicPr>
          <p:cNvPr id="11266" name="Picture 2">
            <a:extLst>
              <a:ext uri="{FF2B5EF4-FFF2-40B4-BE49-F238E27FC236}">
                <a16:creationId xmlns:a16="http://schemas.microsoft.com/office/drawing/2014/main" id="{6DB85CAE-A228-C808-ECE9-1C608D1423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3272010"/>
            <a:ext cx="9994426" cy="2804079"/>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43310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Predictors</a:t>
            </a:r>
            <a:endParaRPr lang="en-US" b="1" dirty="0">
              <a:solidFill>
                <a:srgbClr val="00FFF0"/>
              </a:solidFill>
              <a:latin typeface="Poppins" pitchFamily="2" charset="77"/>
              <a:cs typeface="Poppins" pitchFamily="2" charset="77"/>
            </a:endParaRPr>
          </a:p>
        </p:txBody>
      </p:sp>
      <p:pic>
        <p:nvPicPr>
          <p:cNvPr id="3" name="Picture 2">
            <a:extLst>
              <a:ext uri="{FF2B5EF4-FFF2-40B4-BE49-F238E27FC236}">
                <a16:creationId xmlns:a16="http://schemas.microsoft.com/office/drawing/2014/main" id="{787BC8DE-EC20-8B82-93B0-01A4483102A3}"/>
              </a:ext>
            </a:extLst>
          </p:cNvPr>
          <p:cNvPicPr>
            <a:picLocks noChangeAspect="1"/>
          </p:cNvPicPr>
          <p:nvPr/>
        </p:nvPicPr>
        <p:blipFill>
          <a:blip r:embed="rId3"/>
          <a:stretch>
            <a:fillRect/>
          </a:stretch>
        </p:blipFill>
        <p:spPr>
          <a:xfrm>
            <a:off x="408066" y="1690688"/>
            <a:ext cx="11555773" cy="983652"/>
          </a:xfrm>
          <a:prstGeom prst="rect">
            <a:avLst/>
          </a:prstGeom>
        </p:spPr>
      </p:pic>
      <p:sp>
        <p:nvSpPr>
          <p:cNvPr id="5" name="TextBox 4">
            <a:extLst>
              <a:ext uri="{FF2B5EF4-FFF2-40B4-BE49-F238E27FC236}">
                <a16:creationId xmlns:a16="http://schemas.microsoft.com/office/drawing/2014/main" id="{48BBBE05-A913-27A2-6984-D96F37E52AF4}"/>
              </a:ext>
            </a:extLst>
          </p:cNvPr>
          <p:cNvSpPr txBox="1"/>
          <p:nvPr/>
        </p:nvSpPr>
        <p:spPr>
          <a:xfrm>
            <a:off x="518235" y="2613414"/>
            <a:ext cx="5992734"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Still doesn’t exist! But there at least a weak association?!</a:t>
            </a:r>
          </a:p>
        </p:txBody>
      </p:sp>
      <p:pic>
        <p:nvPicPr>
          <p:cNvPr id="13314" name="Picture 2">
            <a:extLst>
              <a:ext uri="{FF2B5EF4-FFF2-40B4-BE49-F238E27FC236}">
                <a16:creationId xmlns:a16="http://schemas.microsoft.com/office/drawing/2014/main" id="{F35EC939-9694-6507-F977-8DCAC577DFD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205" y="3097309"/>
            <a:ext cx="5128315" cy="339556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98E6040-C454-883F-7E64-94E4D82B1F73}"/>
              </a:ext>
            </a:extLst>
          </p:cNvPr>
          <p:cNvSpPr txBox="1"/>
          <p:nvPr/>
        </p:nvSpPr>
        <p:spPr>
          <a:xfrm>
            <a:off x="6323225" y="3566770"/>
            <a:ext cx="5992734" cy="1015663"/>
          </a:xfrm>
          <a:prstGeom prst="rect">
            <a:avLst/>
          </a:prstGeom>
          <a:noFill/>
        </p:spPr>
        <p:txBody>
          <a:bodyPr wrap="square" rtlCol="0">
            <a:spAutoFit/>
          </a:bodyPr>
          <a:lstStyle/>
          <a:p>
            <a:r>
              <a:rPr lang="en-US" sz="3000" b="1" dirty="0">
                <a:solidFill>
                  <a:srgbClr val="FFFBA4"/>
                </a:solidFill>
                <a:latin typeface="Avenir Book" panose="02000503020000020003" pitchFamily="2" charset="0"/>
              </a:rPr>
              <a:t>Look</a:t>
            </a:r>
            <a:r>
              <a:rPr lang="en-US" sz="3000" b="1" dirty="0">
                <a:solidFill>
                  <a:schemeClr val="bg1"/>
                </a:solidFill>
                <a:latin typeface="Avenir Book" panose="02000503020000020003" pitchFamily="2" charset="0"/>
              </a:rPr>
              <a:t> at </a:t>
            </a:r>
            <a:r>
              <a:rPr lang="en-US" sz="3000" b="1" dirty="0">
                <a:solidFill>
                  <a:srgbClr val="FFFBA4"/>
                </a:solidFill>
                <a:latin typeface="Avenir Book" panose="02000503020000020003" pitchFamily="2" charset="0"/>
              </a:rPr>
              <a:t>commits </a:t>
            </a:r>
            <a:r>
              <a:rPr lang="en-US" sz="3000" b="1" dirty="0">
                <a:solidFill>
                  <a:schemeClr val="bg1"/>
                </a:solidFill>
                <a:latin typeface="Avenir Book" panose="02000503020000020003" pitchFamily="2" charset="0"/>
              </a:rPr>
              <a:t>and</a:t>
            </a:r>
            <a:r>
              <a:rPr lang="en-US" sz="3000" b="1" dirty="0">
                <a:solidFill>
                  <a:srgbClr val="FFFBA4"/>
                </a:solidFill>
                <a:latin typeface="Avenir Book" panose="02000503020000020003" pitchFamily="2" charset="0"/>
              </a:rPr>
              <a:t> pull requests.</a:t>
            </a:r>
          </a:p>
        </p:txBody>
      </p:sp>
      <p:sp>
        <p:nvSpPr>
          <p:cNvPr id="7" name="TextBox 6">
            <a:extLst>
              <a:ext uri="{FF2B5EF4-FFF2-40B4-BE49-F238E27FC236}">
                <a16:creationId xmlns:a16="http://schemas.microsoft.com/office/drawing/2014/main" id="{EC9209AA-B257-25F7-B91D-A9EF8C22072D}"/>
              </a:ext>
            </a:extLst>
          </p:cNvPr>
          <p:cNvSpPr txBox="1"/>
          <p:nvPr/>
        </p:nvSpPr>
        <p:spPr>
          <a:xfrm>
            <a:off x="6427482" y="4841914"/>
            <a:ext cx="5992734" cy="553998"/>
          </a:xfrm>
          <a:prstGeom prst="rect">
            <a:avLst/>
          </a:prstGeom>
          <a:noFill/>
        </p:spPr>
        <p:txBody>
          <a:bodyPr wrap="square" rtlCol="0">
            <a:spAutoFit/>
          </a:bodyPr>
          <a:lstStyle/>
          <a:p>
            <a:r>
              <a:rPr lang="en-US" sz="3000" b="1" dirty="0">
                <a:solidFill>
                  <a:schemeClr val="bg1"/>
                </a:solidFill>
                <a:latin typeface="Avenir Book" panose="02000503020000020003" pitchFamily="2" charset="0"/>
              </a:rPr>
              <a:t>Yes.</a:t>
            </a:r>
          </a:p>
        </p:txBody>
      </p:sp>
      <p:sp>
        <p:nvSpPr>
          <p:cNvPr id="8" name="TextBox 7">
            <a:extLst>
              <a:ext uri="{FF2B5EF4-FFF2-40B4-BE49-F238E27FC236}">
                <a16:creationId xmlns:a16="http://schemas.microsoft.com/office/drawing/2014/main" id="{4E143415-2458-C3EE-1F60-954178185F9D}"/>
              </a:ext>
            </a:extLst>
          </p:cNvPr>
          <p:cNvSpPr txBox="1"/>
          <p:nvPr/>
        </p:nvSpPr>
        <p:spPr>
          <a:xfrm>
            <a:off x="6427482" y="5655393"/>
            <a:ext cx="5992734" cy="553998"/>
          </a:xfrm>
          <a:prstGeom prst="rect">
            <a:avLst/>
          </a:prstGeom>
          <a:noFill/>
        </p:spPr>
        <p:txBody>
          <a:bodyPr wrap="square" rtlCol="0">
            <a:spAutoFit/>
          </a:bodyPr>
          <a:lstStyle/>
          <a:p>
            <a:r>
              <a:rPr lang="en-US" sz="3000" b="1" dirty="0">
                <a:solidFill>
                  <a:schemeClr val="bg1"/>
                </a:solidFill>
                <a:latin typeface="Avenir Book" panose="02000503020000020003" pitchFamily="2" charset="0"/>
              </a:rPr>
              <a:t>Let’s make claims!</a:t>
            </a:r>
          </a:p>
        </p:txBody>
      </p:sp>
    </p:spTree>
    <p:extLst>
      <p:ext uri="{BB962C8B-B14F-4D97-AF65-F5344CB8AC3E}">
        <p14:creationId xmlns:p14="http://schemas.microsoft.com/office/powerpoint/2010/main" val="2123530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Predictors</a:t>
            </a:r>
            <a:endParaRPr lang="en-US" b="1" dirty="0">
              <a:solidFill>
                <a:srgbClr val="00FFF0"/>
              </a:solidFill>
              <a:latin typeface="Poppins" pitchFamily="2" charset="77"/>
              <a:cs typeface="Poppins" pitchFamily="2" charset="77"/>
            </a:endParaRPr>
          </a:p>
        </p:txBody>
      </p:sp>
      <p:pic>
        <p:nvPicPr>
          <p:cNvPr id="3" name="Picture 2">
            <a:extLst>
              <a:ext uri="{FF2B5EF4-FFF2-40B4-BE49-F238E27FC236}">
                <a16:creationId xmlns:a16="http://schemas.microsoft.com/office/drawing/2014/main" id="{787BC8DE-EC20-8B82-93B0-01A4483102A3}"/>
              </a:ext>
            </a:extLst>
          </p:cNvPr>
          <p:cNvPicPr>
            <a:picLocks noChangeAspect="1"/>
          </p:cNvPicPr>
          <p:nvPr/>
        </p:nvPicPr>
        <p:blipFill>
          <a:blip r:embed="rId3"/>
          <a:stretch>
            <a:fillRect/>
          </a:stretch>
        </p:blipFill>
        <p:spPr>
          <a:xfrm>
            <a:off x="408066" y="1690688"/>
            <a:ext cx="11555773" cy="983652"/>
          </a:xfrm>
          <a:prstGeom prst="rect">
            <a:avLst/>
          </a:prstGeom>
        </p:spPr>
      </p:pic>
      <p:sp>
        <p:nvSpPr>
          <p:cNvPr id="5" name="TextBox 4">
            <a:extLst>
              <a:ext uri="{FF2B5EF4-FFF2-40B4-BE49-F238E27FC236}">
                <a16:creationId xmlns:a16="http://schemas.microsoft.com/office/drawing/2014/main" id="{48BBBE05-A913-27A2-6984-D96F37E52AF4}"/>
              </a:ext>
            </a:extLst>
          </p:cNvPr>
          <p:cNvSpPr txBox="1"/>
          <p:nvPr/>
        </p:nvSpPr>
        <p:spPr>
          <a:xfrm>
            <a:off x="518235" y="2613414"/>
            <a:ext cx="5992734"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Still doesn’t exist! But there at least a weak association?!</a:t>
            </a:r>
          </a:p>
        </p:txBody>
      </p:sp>
      <p:pic>
        <p:nvPicPr>
          <p:cNvPr id="13314" name="Picture 2">
            <a:extLst>
              <a:ext uri="{FF2B5EF4-FFF2-40B4-BE49-F238E27FC236}">
                <a16:creationId xmlns:a16="http://schemas.microsoft.com/office/drawing/2014/main" id="{F35EC939-9694-6507-F977-8DCAC577DFD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205" y="3097309"/>
            <a:ext cx="5128315" cy="339556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E143415-2458-C3EE-1F60-954178185F9D}"/>
              </a:ext>
            </a:extLst>
          </p:cNvPr>
          <p:cNvSpPr txBox="1"/>
          <p:nvPr/>
        </p:nvSpPr>
        <p:spPr>
          <a:xfrm>
            <a:off x="5971105" y="2982746"/>
            <a:ext cx="5992734" cy="553998"/>
          </a:xfrm>
          <a:prstGeom prst="rect">
            <a:avLst/>
          </a:prstGeom>
          <a:noFill/>
        </p:spPr>
        <p:txBody>
          <a:bodyPr wrap="square" rtlCol="0">
            <a:spAutoFit/>
          </a:bodyPr>
          <a:lstStyle/>
          <a:p>
            <a:r>
              <a:rPr lang="en-US" sz="3000" b="1" dirty="0">
                <a:solidFill>
                  <a:schemeClr val="bg1"/>
                </a:solidFill>
                <a:latin typeface="Avenir Book" panose="02000503020000020003" pitchFamily="2" charset="0"/>
              </a:rPr>
              <a:t>Let’s make claims!</a:t>
            </a:r>
          </a:p>
        </p:txBody>
      </p:sp>
      <p:sp>
        <p:nvSpPr>
          <p:cNvPr id="4" name="TextBox 3">
            <a:extLst>
              <a:ext uri="{FF2B5EF4-FFF2-40B4-BE49-F238E27FC236}">
                <a16:creationId xmlns:a16="http://schemas.microsoft.com/office/drawing/2014/main" id="{FBC68F0C-1917-12D3-0909-FF4AA039A849}"/>
              </a:ext>
            </a:extLst>
          </p:cNvPr>
          <p:cNvSpPr txBox="1"/>
          <p:nvPr/>
        </p:nvSpPr>
        <p:spPr>
          <a:xfrm>
            <a:off x="5971105" y="3597066"/>
            <a:ext cx="7147560" cy="1210588"/>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1600" b="1" dirty="0">
                <a:solidFill>
                  <a:srgbClr val="FFFBA4"/>
                </a:solidFill>
                <a:latin typeface="Avenir Book" panose="02000503020000020003" pitchFamily="2" charset="0"/>
              </a:rPr>
              <a:t> Stars don’t really different from language to language</a:t>
            </a:r>
          </a:p>
          <a:p>
            <a:pPr marL="342900" indent="-342900">
              <a:lnSpc>
                <a:spcPct val="150000"/>
              </a:lnSpc>
              <a:buFont typeface="Arial" panose="020B0604020202020204" pitchFamily="34" charset="0"/>
              <a:buChar char="•"/>
            </a:pPr>
            <a:r>
              <a:rPr lang="en-US" sz="1600" b="1" dirty="0">
                <a:solidFill>
                  <a:srgbClr val="00FFF0"/>
                </a:solidFill>
                <a:latin typeface="Avenir Book" panose="02000503020000020003" pitchFamily="2" charset="0"/>
              </a:rPr>
              <a:t>TypeScript can be regarded as the most active</a:t>
            </a:r>
          </a:p>
          <a:p>
            <a:pPr marL="342900" indent="-342900">
              <a:lnSpc>
                <a:spcPct val="150000"/>
              </a:lnSpc>
              <a:buFont typeface="Arial" panose="020B0604020202020204" pitchFamily="34" charset="0"/>
              <a:buChar char="•"/>
            </a:pPr>
            <a:r>
              <a:rPr lang="en-US" sz="1600" b="1" dirty="0">
                <a:solidFill>
                  <a:srgbClr val="62FFB8"/>
                </a:solidFill>
                <a:latin typeface="Avenir Book" panose="02000503020000020003" pitchFamily="2" charset="0"/>
              </a:rPr>
              <a:t>C can be regarded as the least collaborative</a:t>
            </a:r>
          </a:p>
        </p:txBody>
      </p:sp>
      <p:sp>
        <p:nvSpPr>
          <p:cNvPr id="9" name="TextBox 8">
            <a:extLst>
              <a:ext uri="{FF2B5EF4-FFF2-40B4-BE49-F238E27FC236}">
                <a16:creationId xmlns:a16="http://schemas.microsoft.com/office/drawing/2014/main" id="{9E61CB5E-E51B-F6FA-BBDA-DD83B052EB63}"/>
              </a:ext>
            </a:extLst>
          </p:cNvPr>
          <p:cNvSpPr txBox="1"/>
          <p:nvPr/>
        </p:nvSpPr>
        <p:spPr>
          <a:xfrm>
            <a:off x="5971105" y="5258586"/>
            <a:ext cx="5992734" cy="553998"/>
          </a:xfrm>
          <a:prstGeom prst="rect">
            <a:avLst/>
          </a:prstGeom>
          <a:noFill/>
        </p:spPr>
        <p:txBody>
          <a:bodyPr wrap="square" rtlCol="0">
            <a:spAutoFit/>
          </a:bodyPr>
          <a:lstStyle/>
          <a:p>
            <a:r>
              <a:rPr lang="en-US" sz="3000" b="1" dirty="0">
                <a:solidFill>
                  <a:schemeClr val="bg1"/>
                </a:solidFill>
                <a:latin typeface="Avenir Book" panose="02000503020000020003" pitchFamily="2" charset="0"/>
              </a:rPr>
              <a:t>All </a:t>
            </a:r>
            <a:r>
              <a:rPr lang="en-US" sz="3000" b="1" dirty="0">
                <a:solidFill>
                  <a:srgbClr val="FF7E8C"/>
                </a:solidFill>
                <a:latin typeface="Avenir Book" panose="02000503020000020003" pitchFamily="2" charset="0"/>
              </a:rPr>
              <a:t>statistical tests </a:t>
            </a:r>
            <a:r>
              <a:rPr lang="en-US" sz="3000" b="1" dirty="0">
                <a:solidFill>
                  <a:schemeClr val="bg1"/>
                </a:solidFill>
                <a:latin typeface="Avenir Book" panose="02000503020000020003" pitchFamily="2" charset="0"/>
              </a:rPr>
              <a:t>pass.</a:t>
            </a:r>
          </a:p>
        </p:txBody>
      </p:sp>
    </p:spTree>
    <p:extLst>
      <p:ext uri="{BB962C8B-B14F-4D97-AF65-F5344CB8AC3E}">
        <p14:creationId xmlns:p14="http://schemas.microsoft.com/office/powerpoint/2010/main" val="3960356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Predictors</a:t>
            </a:r>
            <a:endParaRPr lang="en-US" b="1" dirty="0">
              <a:solidFill>
                <a:srgbClr val="00FFF0"/>
              </a:solidFill>
              <a:latin typeface="Poppins" pitchFamily="2" charset="77"/>
              <a:cs typeface="Poppins" pitchFamily="2" charset="77"/>
            </a:endParaRPr>
          </a:p>
        </p:txBody>
      </p:sp>
      <p:pic>
        <p:nvPicPr>
          <p:cNvPr id="3" name="Picture 2">
            <a:extLst>
              <a:ext uri="{FF2B5EF4-FFF2-40B4-BE49-F238E27FC236}">
                <a16:creationId xmlns:a16="http://schemas.microsoft.com/office/drawing/2014/main" id="{787BC8DE-EC20-8B82-93B0-01A4483102A3}"/>
              </a:ext>
            </a:extLst>
          </p:cNvPr>
          <p:cNvPicPr>
            <a:picLocks noChangeAspect="1"/>
          </p:cNvPicPr>
          <p:nvPr/>
        </p:nvPicPr>
        <p:blipFill>
          <a:blip r:embed="rId3"/>
          <a:stretch>
            <a:fillRect/>
          </a:stretch>
        </p:blipFill>
        <p:spPr>
          <a:xfrm>
            <a:off x="408066" y="1690688"/>
            <a:ext cx="11555773" cy="983652"/>
          </a:xfrm>
          <a:prstGeom prst="rect">
            <a:avLst/>
          </a:prstGeom>
        </p:spPr>
      </p:pic>
      <p:sp>
        <p:nvSpPr>
          <p:cNvPr id="4" name="TextBox 3">
            <a:extLst>
              <a:ext uri="{FF2B5EF4-FFF2-40B4-BE49-F238E27FC236}">
                <a16:creationId xmlns:a16="http://schemas.microsoft.com/office/drawing/2014/main" id="{FBC68F0C-1917-12D3-0909-FF4AA039A849}"/>
              </a:ext>
            </a:extLst>
          </p:cNvPr>
          <p:cNvSpPr txBox="1"/>
          <p:nvPr/>
        </p:nvSpPr>
        <p:spPr>
          <a:xfrm>
            <a:off x="838200" y="2789315"/>
            <a:ext cx="8082280" cy="2237792"/>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en-US" b="1" dirty="0">
                <a:solidFill>
                  <a:srgbClr val="FFFBA4"/>
                </a:solidFill>
                <a:latin typeface="Avenir Book" panose="02000503020000020003" pitchFamily="2" charset="0"/>
              </a:rPr>
              <a:t>There is no strong or precise association</a:t>
            </a:r>
          </a:p>
          <a:p>
            <a:pPr marL="342900" indent="-342900">
              <a:lnSpc>
                <a:spcPct val="200000"/>
              </a:lnSpc>
              <a:buFont typeface="Arial" panose="020B0604020202020204" pitchFamily="34" charset="0"/>
              <a:buChar char="•"/>
            </a:pPr>
            <a:r>
              <a:rPr lang="en-US" b="1" dirty="0">
                <a:solidFill>
                  <a:srgbClr val="00FFF0"/>
                </a:solidFill>
                <a:latin typeface="Avenir Book" panose="02000503020000020003" pitchFamily="2" charset="0"/>
              </a:rPr>
              <a:t>Languages seem to be equally successful (in terms of stars)</a:t>
            </a:r>
          </a:p>
          <a:p>
            <a:pPr marL="342900" indent="-342900">
              <a:lnSpc>
                <a:spcPct val="200000"/>
              </a:lnSpc>
              <a:buFont typeface="Arial" panose="020B0604020202020204" pitchFamily="34" charset="0"/>
              <a:buChar char="•"/>
            </a:pPr>
            <a:r>
              <a:rPr lang="en-US" b="1" dirty="0">
                <a:solidFill>
                  <a:srgbClr val="62FFB8"/>
                </a:solidFill>
                <a:latin typeface="Avenir Book" panose="02000503020000020003" pitchFamily="2" charset="0"/>
              </a:rPr>
              <a:t>There is a high-level (week) association regarding developer activity</a:t>
            </a:r>
          </a:p>
          <a:p>
            <a:pPr marL="342900" indent="-342900">
              <a:lnSpc>
                <a:spcPct val="200000"/>
              </a:lnSpc>
              <a:buFont typeface="Arial" panose="020B0604020202020204" pitchFamily="34" charset="0"/>
              <a:buChar char="•"/>
            </a:pPr>
            <a:r>
              <a:rPr lang="en-US" b="1" dirty="0">
                <a:solidFill>
                  <a:srgbClr val="62FFB8"/>
                </a:solidFill>
                <a:latin typeface="Avenir Book" panose="02000503020000020003" pitchFamily="2" charset="0"/>
              </a:rPr>
              <a:t>There is a high-level (week) association regarding collaboration</a:t>
            </a:r>
          </a:p>
        </p:txBody>
      </p:sp>
    </p:spTree>
    <p:extLst>
      <p:ext uri="{BB962C8B-B14F-4D97-AF65-F5344CB8AC3E}">
        <p14:creationId xmlns:p14="http://schemas.microsoft.com/office/powerpoint/2010/main" val="1565107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Expected</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Archivals</a:t>
            </a:r>
            <a:endParaRPr lang="en-US" b="1" dirty="0">
              <a:solidFill>
                <a:srgbClr val="00FFF0"/>
              </a:solidFill>
              <a:latin typeface="Poppins" pitchFamily="2" charset="77"/>
              <a:cs typeface="Poppins" pitchFamily="2" charset="77"/>
            </a:endParaRPr>
          </a:p>
        </p:txBody>
      </p:sp>
      <p:pic>
        <p:nvPicPr>
          <p:cNvPr id="16386" name="Picture 2">
            <a:extLst>
              <a:ext uri="{FF2B5EF4-FFF2-40B4-BE49-F238E27FC236}">
                <a16:creationId xmlns:a16="http://schemas.microsoft.com/office/drawing/2014/main" id="{2B62B5FC-7DAE-41F0-E089-DA243D794B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7435"/>
          <a:stretch/>
        </p:blipFill>
        <p:spPr bwMode="auto">
          <a:xfrm>
            <a:off x="960120" y="1800299"/>
            <a:ext cx="10393680" cy="69446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4B38EE5-A256-7F33-C6DB-2F39FA67E853}"/>
              </a:ext>
            </a:extLst>
          </p:cNvPr>
          <p:cNvSpPr txBox="1"/>
          <p:nvPr/>
        </p:nvSpPr>
        <p:spPr>
          <a:xfrm>
            <a:off x="1083767" y="2494768"/>
            <a:ext cx="6200611"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Begin by Exploring Most Archived Language Every Year</a:t>
            </a:r>
          </a:p>
        </p:txBody>
      </p:sp>
      <p:pic>
        <p:nvPicPr>
          <p:cNvPr id="16388" name="Picture 4">
            <a:extLst>
              <a:ext uri="{FF2B5EF4-FFF2-40B4-BE49-F238E27FC236}">
                <a16:creationId xmlns:a16="http://schemas.microsoft.com/office/drawing/2014/main" id="{C1AF7A60-57D5-9B1A-820B-6790050D6E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50916" y="2994027"/>
            <a:ext cx="7112102" cy="3577603"/>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2926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Expected</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Archivals</a:t>
            </a:r>
            <a:endParaRPr lang="en-US" b="1" dirty="0">
              <a:solidFill>
                <a:srgbClr val="00FFF0"/>
              </a:solidFill>
              <a:latin typeface="Poppins" pitchFamily="2" charset="77"/>
              <a:cs typeface="Poppins" pitchFamily="2" charset="77"/>
            </a:endParaRPr>
          </a:p>
        </p:txBody>
      </p:sp>
      <p:pic>
        <p:nvPicPr>
          <p:cNvPr id="16386" name="Picture 2">
            <a:extLst>
              <a:ext uri="{FF2B5EF4-FFF2-40B4-BE49-F238E27FC236}">
                <a16:creationId xmlns:a16="http://schemas.microsoft.com/office/drawing/2014/main" id="{2B62B5FC-7DAE-41F0-E089-DA243D794B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7435"/>
          <a:stretch/>
        </p:blipFill>
        <p:spPr bwMode="auto">
          <a:xfrm>
            <a:off x="960120" y="1800299"/>
            <a:ext cx="10393680" cy="69446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4B38EE5-A256-7F33-C6DB-2F39FA67E853}"/>
              </a:ext>
            </a:extLst>
          </p:cNvPr>
          <p:cNvSpPr txBox="1"/>
          <p:nvPr/>
        </p:nvSpPr>
        <p:spPr>
          <a:xfrm>
            <a:off x="1083767" y="2494768"/>
            <a:ext cx="6200611"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Can we </a:t>
            </a:r>
            <a:r>
              <a:rPr lang="en-US" b="1" dirty="0">
                <a:solidFill>
                  <a:srgbClr val="FFFBA4"/>
                </a:solidFill>
                <a:latin typeface="Avenir Book" panose="02000503020000020003" pitchFamily="2" charset="0"/>
              </a:rPr>
              <a:t>just assume </a:t>
            </a:r>
            <a:r>
              <a:rPr lang="en-US" b="1" dirty="0">
                <a:solidFill>
                  <a:schemeClr val="bg1"/>
                </a:solidFill>
                <a:latin typeface="Avenir Book" panose="02000503020000020003" pitchFamily="2" charset="0"/>
              </a:rPr>
              <a:t>it will be </a:t>
            </a:r>
            <a:r>
              <a:rPr lang="en-US" b="1" dirty="0">
                <a:solidFill>
                  <a:srgbClr val="FFFBA4"/>
                </a:solidFill>
                <a:latin typeface="Avenir Book" panose="02000503020000020003" pitchFamily="2" charset="0"/>
              </a:rPr>
              <a:t>C</a:t>
            </a:r>
            <a:r>
              <a:rPr lang="en-US" b="1" dirty="0">
                <a:solidFill>
                  <a:schemeClr val="bg1"/>
                </a:solidFill>
                <a:latin typeface="Avenir Book" panose="02000503020000020003" pitchFamily="2" charset="0"/>
              </a:rPr>
              <a:t>?</a:t>
            </a:r>
          </a:p>
        </p:txBody>
      </p:sp>
      <p:pic>
        <p:nvPicPr>
          <p:cNvPr id="3" name="Picture 2">
            <a:extLst>
              <a:ext uri="{FF2B5EF4-FFF2-40B4-BE49-F238E27FC236}">
                <a16:creationId xmlns:a16="http://schemas.microsoft.com/office/drawing/2014/main" id="{E0CA6897-57F8-7F66-B5DC-CBAD5538B03B}"/>
              </a:ext>
            </a:extLst>
          </p:cNvPr>
          <p:cNvPicPr>
            <a:picLocks noChangeAspect="1"/>
          </p:cNvPicPr>
          <p:nvPr/>
        </p:nvPicPr>
        <p:blipFill>
          <a:blip r:embed="rId4"/>
          <a:stretch>
            <a:fillRect/>
          </a:stretch>
        </p:blipFill>
        <p:spPr>
          <a:xfrm>
            <a:off x="960120" y="2966841"/>
            <a:ext cx="7187287" cy="3671644"/>
          </a:xfrm>
          <a:prstGeom prst="rect">
            <a:avLst/>
          </a:prstGeom>
          <a:ln>
            <a:solidFill>
              <a:schemeClr val="bg1"/>
            </a:solidFill>
          </a:ln>
        </p:spPr>
      </p:pic>
      <p:sp>
        <p:nvSpPr>
          <p:cNvPr id="4" name="TextBox 3">
            <a:extLst>
              <a:ext uri="{FF2B5EF4-FFF2-40B4-BE49-F238E27FC236}">
                <a16:creationId xmlns:a16="http://schemas.microsoft.com/office/drawing/2014/main" id="{073D28E0-9173-4536-E479-9214E35531AF}"/>
              </a:ext>
            </a:extLst>
          </p:cNvPr>
          <p:cNvSpPr txBox="1"/>
          <p:nvPr/>
        </p:nvSpPr>
        <p:spPr>
          <a:xfrm>
            <a:off x="9209769" y="4157750"/>
            <a:ext cx="1691968" cy="923330"/>
          </a:xfrm>
          <a:prstGeom prst="rect">
            <a:avLst/>
          </a:prstGeom>
          <a:noFill/>
        </p:spPr>
        <p:txBody>
          <a:bodyPr wrap="square" rtlCol="0">
            <a:spAutoFit/>
          </a:bodyPr>
          <a:lstStyle/>
          <a:p>
            <a:r>
              <a:rPr lang="en-US" sz="5400" b="1" dirty="0">
                <a:solidFill>
                  <a:srgbClr val="FF7E8C"/>
                </a:solidFill>
                <a:latin typeface="Avenir Book" panose="02000503020000020003" pitchFamily="2" charset="0"/>
              </a:rPr>
              <a:t>NO.</a:t>
            </a:r>
          </a:p>
        </p:txBody>
      </p:sp>
    </p:spTree>
    <p:extLst>
      <p:ext uri="{BB962C8B-B14F-4D97-AF65-F5344CB8AC3E}">
        <p14:creationId xmlns:p14="http://schemas.microsoft.com/office/powerpoint/2010/main" val="1308394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Expected</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Archivals</a:t>
            </a:r>
            <a:endParaRPr lang="en-US" b="1" dirty="0">
              <a:solidFill>
                <a:srgbClr val="00FFF0"/>
              </a:solidFill>
              <a:latin typeface="Poppins" pitchFamily="2" charset="77"/>
              <a:cs typeface="Poppins" pitchFamily="2" charset="77"/>
            </a:endParaRPr>
          </a:p>
        </p:txBody>
      </p:sp>
      <p:pic>
        <p:nvPicPr>
          <p:cNvPr id="16386" name="Picture 2">
            <a:extLst>
              <a:ext uri="{FF2B5EF4-FFF2-40B4-BE49-F238E27FC236}">
                <a16:creationId xmlns:a16="http://schemas.microsoft.com/office/drawing/2014/main" id="{2B62B5FC-7DAE-41F0-E089-DA243D794B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7435"/>
          <a:stretch/>
        </p:blipFill>
        <p:spPr bwMode="auto">
          <a:xfrm>
            <a:off x="960120" y="1800299"/>
            <a:ext cx="10393680" cy="69446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4B38EE5-A256-7F33-C6DB-2F39FA67E853}"/>
              </a:ext>
            </a:extLst>
          </p:cNvPr>
          <p:cNvSpPr txBox="1"/>
          <p:nvPr/>
        </p:nvSpPr>
        <p:spPr>
          <a:xfrm>
            <a:off x="1083767" y="2494768"/>
            <a:ext cx="9398839" cy="2031325"/>
          </a:xfrm>
          <a:prstGeom prst="rect">
            <a:avLst/>
          </a:prstGeom>
          <a:noFill/>
        </p:spPr>
        <p:txBody>
          <a:bodyPr wrap="square" rtlCol="0">
            <a:spAutoFit/>
          </a:bodyPr>
          <a:lstStyle/>
          <a:p>
            <a:r>
              <a:rPr lang="en-US" b="1" dirty="0">
                <a:solidFill>
                  <a:srgbClr val="00FFF0"/>
                </a:solidFill>
                <a:latin typeface="Avenir Book" panose="02000503020000020003" pitchFamily="2" charset="0"/>
              </a:rPr>
              <a:t>Problem: </a:t>
            </a:r>
            <a:r>
              <a:rPr lang="en-US" b="1" dirty="0">
                <a:solidFill>
                  <a:schemeClr val="bg1"/>
                </a:solidFill>
                <a:latin typeface="Avenir Book" panose="02000503020000020003" pitchFamily="2" charset="0"/>
              </a:rPr>
              <a:t>Too much languages</a:t>
            </a:r>
          </a:p>
          <a:p>
            <a:endParaRPr lang="en-US" b="1" dirty="0">
              <a:solidFill>
                <a:schemeClr val="bg1"/>
              </a:solidFill>
              <a:latin typeface="Avenir Book" panose="02000503020000020003" pitchFamily="2" charset="0"/>
            </a:endParaRPr>
          </a:p>
          <a:p>
            <a:r>
              <a:rPr lang="en-US" b="1" dirty="0">
                <a:solidFill>
                  <a:srgbClr val="00FFF0"/>
                </a:solidFill>
                <a:latin typeface="Avenir Book" panose="02000503020000020003" pitchFamily="2" charset="0"/>
              </a:rPr>
              <a:t>Solution: </a:t>
            </a:r>
            <a:r>
              <a:rPr lang="en-US" b="1" dirty="0">
                <a:solidFill>
                  <a:schemeClr val="bg1"/>
                </a:solidFill>
                <a:latin typeface="Avenir Book" panose="02000503020000020003" pitchFamily="2" charset="0"/>
              </a:rPr>
              <a:t>Define a </a:t>
            </a:r>
            <a:r>
              <a:rPr lang="en-US" b="1" dirty="0">
                <a:solidFill>
                  <a:srgbClr val="62FFB8"/>
                </a:solidFill>
                <a:latin typeface="Avenir Book" panose="02000503020000020003" pitchFamily="2" charset="0"/>
              </a:rPr>
              <a:t>Suspect List</a:t>
            </a:r>
          </a:p>
          <a:p>
            <a:endParaRPr lang="en-US" b="1" dirty="0">
              <a:solidFill>
                <a:srgbClr val="62FFB8"/>
              </a:solidFill>
              <a:latin typeface="Avenir Book" panose="02000503020000020003" pitchFamily="2" charset="0"/>
            </a:endParaRPr>
          </a:p>
          <a:p>
            <a:r>
              <a:rPr lang="en-US" b="1" dirty="0">
                <a:solidFill>
                  <a:srgbClr val="62FFB8"/>
                </a:solidFill>
                <a:latin typeface="Avenir Book" panose="02000503020000020003" pitchFamily="2" charset="0"/>
              </a:rPr>
              <a:t>Suspect List: </a:t>
            </a:r>
            <a:r>
              <a:rPr lang="en-US" b="1" dirty="0">
                <a:solidFill>
                  <a:schemeClr val="bg1"/>
                </a:solidFill>
                <a:latin typeface="Avenir Book" panose="02000503020000020003" pitchFamily="2" charset="0"/>
              </a:rPr>
              <a:t>All languages with at least 50 repos in 2021 and at least three archivals.</a:t>
            </a:r>
          </a:p>
          <a:p>
            <a:endParaRPr lang="en-US" b="1" dirty="0">
              <a:solidFill>
                <a:schemeClr val="bg1"/>
              </a:solidFill>
              <a:latin typeface="Avenir Book" panose="02000503020000020003" pitchFamily="2" charset="0"/>
            </a:endParaRPr>
          </a:p>
          <a:p>
            <a:r>
              <a:rPr lang="en-US" b="1" dirty="0">
                <a:solidFill>
                  <a:srgbClr val="00FFF0"/>
                </a:solidFill>
                <a:latin typeface="Avenir Book" panose="02000503020000020003" pitchFamily="2" charset="0"/>
              </a:rPr>
              <a:t>Idea: </a:t>
            </a:r>
            <a:r>
              <a:rPr lang="en-US" b="1" dirty="0">
                <a:solidFill>
                  <a:schemeClr val="bg1"/>
                </a:solidFill>
                <a:latin typeface="Avenir Book" panose="02000503020000020003" pitchFamily="2" charset="0"/>
              </a:rPr>
              <a:t>Now can </a:t>
            </a:r>
            <a:r>
              <a:rPr lang="en-US" b="1" dirty="0">
                <a:solidFill>
                  <a:srgbClr val="FFFBA4"/>
                </a:solidFill>
                <a:latin typeface="Avenir Book" panose="02000503020000020003" pitchFamily="2" charset="0"/>
              </a:rPr>
              <a:t>fit </a:t>
            </a:r>
            <a:r>
              <a:rPr lang="en-US" b="1" dirty="0">
                <a:solidFill>
                  <a:schemeClr val="bg1"/>
                </a:solidFill>
                <a:latin typeface="Avenir Book" panose="02000503020000020003" pitchFamily="2" charset="0"/>
              </a:rPr>
              <a:t>a</a:t>
            </a:r>
            <a:r>
              <a:rPr lang="en-US" b="1" dirty="0">
                <a:solidFill>
                  <a:srgbClr val="FFFBA4"/>
                </a:solidFill>
                <a:latin typeface="Avenir Book" panose="02000503020000020003" pitchFamily="2" charset="0"/>
              </a:rPr>
              <a:t> predictive model</a:t>
            </a:r>
            <a:r>
              <a:rPr lang="en-US" b="1" dirty="0">
                <a:solidFill>
                  <a:schemeClr val="bg1"/>
                </a:solidFill>
                <a:latin typeface="Avenir Book" panose="02000503020000020003" pitchFamily="2" charset="0"/>
              </a:rPr>
              <a:t> for </a:t>
            </a:r>
            <a:r>
              <a:rPr lang="en-US" b="1" dirty="0">
                <a:solidFill>
                  <a:srgbClr val="00FFF0"/>
                </a:solidFill>
                <a:latin typeface="Avenir Book" panose="02000503020000020003" pitchFamily="2" charset="0"/>
              </a:rPr>
              <a:t>each language </a:t>
            </a:r>
            <a:r>
              <a:rPr lang="en-US" b="1" dirty="0">
                <a:solidFill>
                  <a:schemeClr val="bg1"/>
                </a:solidFill>
                <a:latin typeface="Avenir Book" panose="02000503020000020003" pitchFamily="2" charset="0"/>
              </a:rPr>
              <a:t>in the list. </a:t>
            </a:r>
          </a:p>
        </p:txBody>
      </p:sp>
    </p:spTree>
    <p:extLst>
      <p:ext uri="{BB962C8B-B14F-4D97-AF65-F5344CB8AC3E}">
        <p14:creationId xmlns:p14="http://schemas.microsoft.com/office/powerpoint/2010/main" val="6456354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Expected</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Archivals</a:t>
            </a:r>
            <a:endParaRPr lang="en-US" b="1" dirty="0">
              <a:solidFill>
                <a:srgbClr val="00FFF0"/>
              </a:solidFill>
              <a:latin typeface="Poppins" pitchFamily="2" charset="77"/>
              <a:cs typeface="Poppins" pitchFamily="2" charset="77"/>
            </a:endParaRPr>
          </a:p>
        </p:txBody>
      </p:sp>
      <p:pic>
        <p:nvPicPr>
          <p:cNvPr id="16386" name="Picture 2">
            <a:extLst>
              <a:ext uri="{FF2B5EF4-FFF2-40B4-BE49-F238E27FC236}">
                <a16:creationId xmlns:a16="http://schemas.microsoft.com/office/drawing/2014/main" id="{2B62B5FC-7DAE-41F0-E089-DA243D794B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7435"/>
          <a:stretch/>
        </p:blipFill>
        <p:spPr bwMode="auto">
          <a:xfrm>
            <a:off x="960120" y="1800299"/>
            <a:ext cx="10393680" cy="69446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4B38EE5-A256-7F33-C6DB-2F39FA67E853}"/>
              </a:ext>
            </a:extLst>
          </p:cNvPr>
          <p:cNvSpPr txBox="1"/>
          <p:nvPr/>
        </p:nvSpPr>
        <p:spPr>
          <a:xfrm>
            <a:off x="1083767" y="2494768"/>
            <a:ext cx="9398839" cy="646331"/>
          </a:xfrm>
          <a:prstGeom prst="rect">
            <a:avLst/>
          </a:prstGeom>
          <a:noFill/>
        </p:spPr>
        <p:txBody>
          <a:bodyPr wrap="square" rtlCol="0">
            <a:spAutoFit/>
          </a:bodyPr>
          <a:lstStyle/>
          <a:p>
            <a:r>
              <a:rPr lang="en-US" b="1" dirty="0">
                <a:solidFill>
                  <a:srgbClr val="00FFF0"/>
                </a:solidFill>
                <a:latin typeface="Avenir Book" panose="02000503020000020003" pitchFamily="2" charset="0"/>
              </a:rPr>
              <a:t>Example Results</a:t>
            </a:r>
            <a:endParaRPr lang="en-US" b="1" dirty="0">
              <a:solidFill>
                <a:schemeClr val="bg1"/>
              </a:solidFill>
              <a:latin typeface="Avenir Book" panose="02000503020000020003" pitchFamily="2" charset="0"/>
            </a:endParaRPr>
          </a:p>
          <a:p>
            <a:endParaRPr lang="en-US" b="1" dirty="0">
              <a:solidFill>
                <a:schemeClr val="bg1"/>
              </a:solidFill>
              <a:latin typeface="Avenir Book" panose="02000503020000020003" pitchFamily="2" charset="0"/>
            </a:endParaRPr>
          </a:p>
        </p:txBody>
      </p:sp>
      <p:pic>
        <p:nvPicPr>
          <p:cNvPr id="3" name="Picture 2">
            <a:extLst>
              <a:ext uri="{FF2B5EF4-FFF2-40B4-BE49-F238E27FC236}">
                <a16:creationId xmlns:a16="http://schemas.microsoft.com/office/drawing/2014/main" id="{C323F475-4519-7D57-F9D8-0195BDEA209E}"/>
              </a:ext>
            </a:extLst>
          </p:cNvPr>
          <p:cNvPicPr>
            <a:picLocks noChangeAspect="1"/>
          </p:cNvPicPr>
          <p:nvPr/>
        </p:nvPicPr>
        <p:blipFill>
          <a:blip r:embed="rId4"/>
          <a:stretch>
            <a:fillRect/>
          </a:stretch>
        </p:blipFill>
        <p:spPr>
          <a:xfrm>
            <a:off x="1083767" y="3141098"/>
            <a:ext cx="10460598" cy="2639215"/>
          </a:xfrm>
          <a:prstGeom prst="rect">
            <a:avLst/>
          </a:prstGeom>
          <a:ln>
            <a:solidFill>
              <a:schemeClr val="bg1"/>
            </a:solidFill>
          </a:ln>
        </p:spPr>
      </p:pic>
    </p:spTree>
    <p:extLst>
      <p:ext uri="{BB962C8B-B14F-4D97-AF65-F5344CB8AC3E}">
        <p14:creationId xmlns:p14="http://schemas.microsoft.com/office/powerpoint/2010/main" val="41893577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Expected</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Archivals</a:t>
            </a:r>
            <a:endParaRPr lang="en-US" b="1" dirty="0">
              <a:solidFill>
                <a:srgbClr val="00FFF0"/>
              </a:solidFill>
              <a:latin typeface="Poppins" pitchFamily="2" charset="77"/>
              <a:cs typeface="Poppins" pitchFamily="2" charset="77"/>
            </a:endParaRPr>
          </a:p>
        </p:txBody>
      </p:sp>
      <p:pic>
        <p:nvPicPr>
          <p:cNvPr id="16386" name="Picture 2">
            <a:extLst>
              <a:ext uri="{FF2B5EF4-FFF2-40B4-BE49-F238E27FC236}">
                <a16:creationId xmlns:a16="http://schemas.microsoft.com/office/drawing/2014/main" id="{2B62B5FC-7DAE-41F0-E089-DA243D794B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7435"/>
          <a:stretch/>
        </p:blipFill>
        <p:spPr bwMode="auto">
          <a:xfrm>
            <a:off x="960120" y="1800299"/>
            <a:ext cx="10393680" cy="69446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4B38EE5-A256-7F33-C6DB-2F39FA67E853}"/>
              </a:ext>
            </a:extLst>
          </p:cNvPr>
          <p:cNvSpPr txBox="1"/>
          <p:nvPr/>
        </p:nvSpPr>
        <p:spPr>
          <a:xfrm>
            <a:off x="1083767" y="2494768"/>
            <a:ext cx="9398839" cy="646331"/>
          </a:xfrm>
          <a:prstGeom prst="rect">
            <a:avLst/>
          </a:prstGeom>
          <a:noFill/>
        </p:spPr>
        <p:txBody>
          <a:bodyPr wrap="square" rtlCol="0">
            <a:spAutoFit/>
          </a:bodyPr>
          <a:lstStyle/>
          <a:p>
            <a:r>
              <a:rPr lang="en-US" b="1" dirty="0">
                <a:solidFill>
                  <a:srgbClr val="00FFF0"/>
                </a:solidFill>
                <a:latin typeface="Avenir Book" panose="02000503020000020003" pitchFamily="2" charset="0"/>
              </a:rPr>
              <a:t>After Predicting for 2023</a:t>
            </a:r>
            <a:endParaRPr lang="en-US" b="1" dirty="0">
              <a:solidFill>
                <a:schemeClr val="bg1"/>
              </a:solidFill>
              <a:latin typeface="Avenir Book" panose="02000503020000020003" pitchFamily="2" charset="0"/>
            </a:endParaRPr>
          </a:p>
          <a:p>
            <a:endParaRPr lang="en-US" b="1" dirty="0">
              <a:solidFill>
                <a:schemeClr val="bg1"/>
              </a:solidFill>
              <a:latin typeface="Avenir Book" panose="02000503020000020003" pitchFamily="2" charset="0"/>
            </a:endParaRPr>
          </a:p>
        </p:txBody>
      </p:sp>
      <p:pic>
        <p:nvPicPr>
          <p:cNvPr id="4" name="Picture 3">
            <a:extLst>
              <a:ext uri="{FF2B5EF4-FFF2-40B4-BE49-F238E27FC236}">
                <a16:creationId xmlns:a16="http://schemas.microsoft.com/office/drawing/2014/main" id="{F0DA4EAA-6B72-9E4A-0031-86497A512DF1}"/>
              </a:ext>
            </a:extLst>
          </p:cNvPr>
          <p:cNvPicPr>
            <a:picLocks noChangeAspect="1"/>
          </p:cNvPicPr>
          <p:nvPr/>
        </p:nvPicPr>
        <p:blipFill>
          <a:blip r:embed="rId4"/>
          <a:stretch>
            <a:fillRect/>
          </a:stretch>
        </p:blipFill>
        <p:spPr>
          <a:xfrm>
            <a:off x="4267200" y="2494768"/>
            <a:ext cx="7086600" cy="4048709"/>
          </a:xfrm>
          <a:prstGeom prst="roundRect">
            <a:avLst>
              <a:gd name="adj" fmla="val 8594"/>
            </a:avLst>
          </a:prstGeom>
          <a:solidFill>
            <a:srgbClr val="FFFFFF">
              <a:shade val="85000"/>
            </a:srgbClr>
          </a:solidFill>
          <a:ln>
            <a:solidFill>
              <a:schemeClr val="bg1"/>
            </a:solidFill>
          </a:ln>
          <a:effectLst/>
        </p:spPr>
      </p:pic>
    </p:spTree>
    <p:extLst>
      <p:ext uri="{BB962C8B-B14F-4D97-AF65-F5344CB8AC3E}">
        <p14:creationId xmlns:p14="http://schemas.microsoft.com/office/powerpoint/2010/main" val="29232782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Expected</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Archivals</a:t>
            </a:r>
            <a:endParaRPr lang="en-US" b="1" dirty="0">
              <a:solidFill>
                <a:srgbClr val="00FFF0"/>
              </a:solidFill>
              <a:latin typeface="Poppins" pitchFamily="2" charset="77"/>
              <a:cs typeface="Poppins" pitchFamily="2" charset="77"/>
            </a:endParaRPr>
          </a:p>
        </p:txBody>
      </p:sp>
      <p:pic>
        <p:nvPicPr>
          <p:cNvPr id="16386" name="Picture 2">
            <a:extLst>
              <a:ext uri="{FF2B5EF4-FFF2-40B4-BE49-F238E27FC236}">
                <a16:creationId xmlns:a16="http://schemas.microsoft.com/office/drawing/2014/main" id="{2B62B5FC-7DAE-41F0-E089-DA243D794B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7435"/>
          <a:stretch/>
        </p:blipFill>
        <p:spPr bwMode="auto">
          <a:xfrm>
            <a:off x="960120" y="1800299"/>
            <a:ext cx="10393680" cy="69446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B97D825-7020-5939-61D2-51C8D598C364}"/>
              </a:ext>
            </a:extLst>
          </p:cNvPr>
          <p:cNvSpPr txBox="1"/>
          <p:nvPr/>
        </p:nvSpPr>
        <p:spPr>
          <a:xfrm>
            <a:off x="6747641" y="2604379"/>
            <a:ext cx="5265683" cy="3345788"/>
          </a:xfrm>
          <a:prstGeom prst="rect">
            <a:avLst/>
          </a:prstGeom>
          <a:noFill/>
        </p:spPr>
        <p:txBody>
          <a:bodyPr wrap="square">
            <a:spAutoFit/>
          </a:bodyPr>
          <a:lstStyle/>
          <a:p>
            <a:pPr marL="342900" indent="-342900">
              <a:lnSpc>
                <a:spcPct val="200000"/>
              </a:lnSpc>
              <a:buFont typeface="Arial" panose="020B0604020202020204" pitchFamily="34" charset="0"/>
              <a:buChar char="•"/>
            </a:pPr>
            <a:r>
              <a:rPr lang="en-US" b="1" dirty="0">
                <a:solidFill>
                  <a:srgbClr val="FFFBA4"/>
                </a:solidFill>
                <a:latin typeface="Avenir Book" panose="02000503020000020003" pitchFamily="2" charset="0"/>
              </a:rPr>
              <a:t>Answer is simply Assembly. In other words, not dead yet. But dying.</a:t>
            </a:r>
          </a:p>
          <a:p>
            <a:pPr marL="342900" indent="-342900">
              <a:lnSpc>
                <a:spcPct val="200000"/>
              </a:lnSpc>
              <a:buFont typeface="Arial" panose="020B0604020202020204" pitchFamily="34" charset="0"/>
              <a:buChar char="•"/>
            </a:pPr>
            <a:r>
              <a:rPr lang="en-US" b="1" dirty="0">
                <a:solidFill>
                  <a:srgbClr val="00FFF0"/>
                </a:solidFill>
                <a:latin typeface="Avenir Book" panose="02000503020000020003" pitchFamily="2" charset="0"/>
              </a:rPr>
              <a:t>C and C++ are still safe; thanks to low-level libraries and OS</a:t>
            </a:r>
          </a:p>
          <a:p>
            <a:pPr marL="342900" indent="-342900">
              <a:lnSpc>
                <a:spcPct val="200000"/>
              </a:lnSpc>
              <a:buFont typeface="Arial" panose="020B0604020202020204" pitchFamily="34" charset="0"/>
              <a:buChar char="•"/>
            </a:pPr>
            <a:r>
              <a:rPr lang="en-US" b="1" dirty="0">
                <a:solidFill>
                  <a:srgbClr val="62FFB8"/>
                </a:solidFill>
                <a:latin typeface="Avenir Book" panose="02000503020000020003" pitchFamily="2" charset="0"/>
              </a:rPr>
              <a:t>Lua and Ruby are at risk of getting endangered</a:t>
            </a:r>
          </a:p>
        </p:txBody>
      </p:sp>
      <p:pic>
        <p:nvPicPr>
          <p:cNvPr id="7" name="Picture 6">
            <a:extLst>
              <a:ext uri="{FF2B5EF4-FFF2-40B4-BE49-F238E27FC236}">
                <a16:creationId xmlns:a16="http://schemas.microsoft.com/office/drawing/2014/main" id="{80B4F0C5-4E56-9F49-09CA-AAE2E8275DD2}"/>
              </a:ext>
            </a:extLst>
          </p:cNvPr>
          <p:cNvPicPr>
            <a:picLocks noChangeAspect="1"/>
          </p:cNvPicPr>
          <p:nvPr/>
        </p:nvPicPr>
        <p:blipFill>
          <a:blip r:embed="rId4"/>
          <a:stretch>
            <a:fillRect/>
          </a:stretch>
        </p:blipFill>
        <p:spPr>
          <a:xfrm>
            <a:off x="426831" y="2604378"/>
            <a:ext cx="6247237" cy="3569165"/>
          </a:xfrm>
          <a:prstGeom prst="roundRect">
            <a:avLst>
              <a:gd name="adj" fmla="val 8594"/>
            </a:avLst>
          </a:prstGeom>
          <a:solidFill>
            <a:srgbClr val="FFFFFF">
              <a:shade val="85000"/>
            </a:srgbClr>
          </a:solidFill>
          <a:ln>
            <a:solidFill>
              <a:schemeClr val="bg1"/>
            </a:solidFill>
          </a:ln>
          <a:effectLst/>
        </p:spPr>
      </p:pic>
    </p:spTree>
    <p:extLst>
      <p:ext uri="{BB962C8B-B14F-4D97-AF65-F5344CB8AC3E}">
        <p14:creationId xmlns:p14="http://schemas.microsoft.com/office/powerpoint/2010/main" val="1469838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Google Shape;184;p37">
            <a:extLst>
              <a:ext uri="{FF2B5EF4-FFF2-40B4-BE49-F238E27FC236}">
                <a16:creationId xmlns:a16="http://schemas.microsoft.com/office/drawing/2014/main" id="{4DDEA541-D9F0-EA8F-9DF0-25B8C8173351}"/>
              </a:ext>
            </a:extLst>
          </p:cNvPr>
          <p:cNvSpPr txBox="1">
            <a:spLocks/>
          </p:cNvSpPr>
          <p:nvPr/>
        </p:nvSpPr>
        <p:spPr>
          <a:xfrm>
            <a:off x="4464666" y="2323700"/>
            <a:ext cx="3849799" cy="703600"/>
          </a:xfrm>
          <a:prstGeom prst="rect">
            <a:avLst/>
          </a:prstGeom>
        </p:spPr>
        <p:txBody>
          <a:bodyPr spcFirstLastPara="1" vert="horz" wrap="square" lIns="121900" tIns="121900" rIns="121900" bIns="12190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667" b="1" dirty="0">
                <a:solidFill>
                  <a:srgbClr val="00FFF0"/>
                </a:solidFill>
                <a:latin typeface="Poppins" pitchFamily="2" charset="77"/>
                <a:cs typeface="Poppins" pitchFamily="2" charset="77"/>
              </a:rPr>
              <a:t>License</a:t>
            </a:r>
            <a:r>
              <a:rPr lang="en-US" sz="2667" b="1" dirty="0">
                <a:latin typeface="Poppins" pitchFamily="2" charset="77"/>
                <a:cs typeface="Poppins" pitchFamily="2" charset="77"/>
              </a:rPr>
              <a:t> </a:t>
            </a:r>
            <a:r>
              <a:rPr lang="en-US" sz="2667" b="1" dirty="0">
                <a:solidFill>
                  <a:schemeClr val="bg1"/>
                </a:solidFill>
                <a:latin typeface="Poppins" pitchFamily="2" charset="77"/>
                <a:cs typeface="Poppins" pitchFamily="2" charset="77"/>
              </a:rPr>
              <a:t>Prevalence</a:t>
            </a:r>
          </a:p>
        </p:txBody>
      </p:sp>
      <p:sp>
        <p:nvSpPr>
          <p:cNvPr id="27" name="Google Shape;185;p37">
            <a:extLst>
              <a:ext uri="{FF2B5EF4-FFF2-40B4-BE49-F238E27FC236}">
                <a16:creationId xmlns:a16="http://schemas.microsoft.com/office/drawing/2014/main" id="{3704A0D0-DEAD-8357-2A20-6F7E9BFD4703}"/>
              </a:ext>
            </a:extLst>
          </p:cNvPr>
          <p:cNvSpPr txBox="1">
            <a:spLocks/>
          </p:cNvSpPr>
          <p:nvPr/>
        </p:nvSpPr>
        <p:spPr>
          <a:xfrm>
            <a:off x="8416067" y="3095400"/>
            <a:ext cx="763600" cy="763600"/>
          </a:xfrm>
          <a:prstGeom prst="rect">
            <a:avLst/>
          </a:prstGeom>
          <a:ln w="19050">
            <a:solidFill>
              <a:schemeClr val="bg1"/>
            </a:solidFill>
          </a:ln>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 sz="3200" b="1" dirty="0">
                <a:ln>
                  <a:solidFill>
                    <a:schemeClr val="tx1"/>
                  </a:solidFill>
                </a:ln>
                <a:solidFill>
                  <a:schemeClr val="bg1"/>
                </a:solidFill>
                <a:latin typeface="Poppins" pitchFamily="2" charset="77"/>
                <a:cs typeface="Poppins" pitchFamily="2" charset="77"/>
              </a:rPr>
              <a:t>4</a:t>
            </a:r>
          </a:p>
        </p:txBody>
      </p:sp>
      <p:sp>
        <p:nvSpPr>
          <p:cNvPr id="28" name="Google Shape;187;p37">
            <a:extLst>
              <a:ext uri="{FF2B5EF4-FFF2-40B4-BE49-F238E27FC236}">
                <a16:creationId xmlns:a16="http://schemas.microsoft.com/office/drawing/2014/main" id="{60FACD42-4478-C346-1040-22DFCDEBF13F}"/>
              </a:ext>
            </a:extLst>
          </p:cNvPr>
          <p:cNvSpPr txBox="1">
            <a:spLocks/>
          </p:cNvSpPr>
          <p:nvPr/>
        </p:nvSpPr>
        <p:spPr>
          <a:xfrm>
            <a:off x="8314465" y="2323700"/>
            <a:ext cx="4236613" cy="7036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667" b="1" dirty="0">
                <a:solidFill>
                  <a:srgbClr val="00FFF0"/>
                </a:solidFill>
                <a:latin typeface="Poppins" pitchFamily="2" charset="77"/>
                <a:cs typeface="Poppins" pitchFamily="2" charset="77"/>
              </a:rPr>
              <a:t>Language </a:t>
            </a:r>
            <a:r>
              <a:rPr lang="en-US" sz="2667" b="1" dirty="0">
                <a:solidFill>
                  <a:schemeClr val="bg1"/>
                </a:solidFill>
                <a:latin typeface="Poppins" pitchFamily="2" charset="77"/>
                <a:cs typeface="Poppins" pitchFamily="2" charset="77"/>
              </a:rPr>
              <a:t>Predictors</a:t>
            </a:r>
            <a:r>
              <a:rPr lang="en-US" sz="2667" b="1" dirty="0">
                <a:solidFill>
                  <a:srgbClr val="00FFF0"/>
                </a:solidFill>
                <a:latin typeface="Poppins" pitchFamily="2" charset="77"/>
                <a:cs typeface="Poppins" pitchFamily="2" charset="77"/>
              </a:rPr>
              <a:t> </a:t>
            </a:r>
            <a:endParaRPr lang="en-US" sz="2667" b="1" dirty="0">
              <a:solidFill>
                <a:schemeClr val="bg1"/>
              </a:solidFill>
              <a:latin typeface="Poppins" pitchFamily="2" charset="77"/>
              <a:cs typeface="Poppins" pitchFamily="2" charset="77"/>
            </a:endParaRPr>
          </a:p>
        </p:txBody>
      </p:sp>
      <p:sp>
        <p:nvSpPr>
          <p:cNvPr id="29" name="Google Shape;189;p37">
            <a:extLst>
              <a:ext uri="{FF2B5EF4-FFF2-40B4-BE49-F238E27FC236}">
                <a16:creationId xmlns:a16="http://schemas.microsoft.com/office/drawing/2014/main" id="{B21BFD8A-BCD4-45B6-9DD5-7A4B833B6DDA}"/>
              </a:ext>
            </a:extLst>
          </p:cNvPr>
          <p:cNvSpPr txBox="1">
            <a:spLocks/>
          </p:cNvSpPr>
          <p:nvPr/>
        </p:nvSpPr>
        <p:spPr>
          <a:xfrm>
            <a:off x="4464666" y="3852567"/>
            <a:ext cx="3849801" cy="7036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667" b="1" dirty="0">
                <a:solidFill>
                  <a:srgbClr val="00FFF0"/>
                </a:solidFill>
                <a:latin typeface="Poppins" pitchFamily="2" charset="77"/>
                <a:cs typeface="Poppins" pitchFamily="2" charset="77"/>
              </a:rPr>
              <a:t>Expected</a:t>
            </a:r>
            <a:r>
              <a:rPr lang="en-US" sz="2667" b="1" dirty="0">
                <a:latin typeface="Poppins" pitchFamily="2" charset="77"/>
                <a:cs typeface="Poppins" pitchFamily="2" charset="77"/>
              </a:rPr>
              <a:t> </a:t>
            </a:r>
            <a:r>
              <a:rPr lang="en-US" sz="2667" b="1" dirty="0">
                <a:solidFill>
                  <a:schemeClr val="bg1"/>
                </a:solidFill>
                <a:latin typeface="Poppins" pitchFamily="2" charset="77"/>
                <a:cs typeface="Poppins" pitchFamily="2" charset="77"/>
              </a:rPr>
              <a:t>Archivals</a:t>
            </a:r>
          </a:p>
        </p:txBody>
      </p:sp>
      <p:sp>
        <p:nvSpPr>
          <p:cNvPr id="30" name="Google Shape;191;p37">
            <a:extLst>
              <a:ext uri="{FF2B5EF4-FFF2-40B4-BE49-F238E27FC236}">
                <a16:creationId xmlns:a16="http://schemas.microsoft.com/office/drawing/2014/main" id="{9864F871-72E0-2CCC-BE2F-6FEB24F5730C}"/>
              </a:ext>
            </a:extLst>
          </p:cNvPr>
          <p:cNvSpPr txBox="1">
            <a:spLocks/>
          </p:cNvSpPr>
          <p:nvPr/>
        </p:nvSpPr>
        <p:spPr>
          <a:xfrm>
            <a:off x="8131137" y="3852567"/>
            <a:ext cx="4022389" cy="7036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667" b="1" dirty="0">
                <a:solidFill>
                  <a:srgbClr val="00FFF0"/>
                </a:solidFill>
                <a:latin typeface="Poppins" pitchFamily="2" charset="77"/>
                <a:cs typeface="Poppins" pitchFamily="2" charset="77"/>
              </a:rPr>
              <a:t>Language </a:t>
            </a:r>
            <a:r>
              <a:rPr lang="en-US" sz="2667" b="1" dirty="0">
                <a:solidFill>
                  <a:schemeClr val="bg1"/>
                </a:solidFill>
                <a:latin typeface="Poppins" pitchFamily="2" charset="77"/>
                <a:cs typeface="Poppins" pitchFamily="2" charset="77"/>
              </a:rPr>
              <a:t>Successes</a:t>
            </a:r>
          </a:p>
        </p:txBody>
      </p:sp>
      <p:sp>
        <p:nvSpPr>
          <p:cNvPr id="31" name="Google Shape;193;p37">
            <a:extLst>
              <a:ext uri="{FF2B5EF4-FFF2-40B4-BE49-F238E27FC236}">
                <a16:creationId xmlns:a16="http://schemas.microsoft.com/office/drawing/2014/main" id="{F2961494-5254-9455-5CCE-998AE9A5A5C5}"/>
              </a:ext>
            </a:extLst>
          </p:cNvPr>
          <p:cNvSpPr txBox="1">
            <a:spLocks/>
          </p:cNvSpPr>
          <p:nvPr/>
        </p:nvSpPr>
        <p:spPr>
          <a:xfrm>
            <a:off x="4621667" y="3095400"/>
            <a:ext cx="763600" cy="763600"/>
          </a:xfrm>
          <a:prstGeom prst="rect">
            <a:avLst/>
          </a:prstGeom>
          <a:ln w="19050">
            <a:solidFill>
              <a:schemeClr val="bg1"/>
            </a:solidFill>
          </a:ln>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 sz="3200" b="1" dirty="0">
                <a:ln>
                  <a:solidFill>
                    <a:schemeClr val="tx1"/>
                  </a:solidFill>
                </a:ln>
                <a:solidFill>
                  <a:schemeClr val="bg1"/>
                </a:solidFill>
                <a:latin typeface="Poppins" pitchFamily="2" charset="77"/>
                <a:cs typeface="Poppins" pitchFamily="2" charset="77"/>
              </a:rPr>
              <a:t>3</a:t>
            </a:r>
          </a:p>
        </p:txBody>
      </p:sp>
      <p:sp>
        <p:nvSpPr>
          <p:cNvPr id="32" name="Google Shape;194;p37">
            <a:extLst>
              <a:ext uri="{FF2B5EF4-FFF2-40B4-BE49-F238E27FC236}">
                <a16:creationId xmlns:a16="http://schemas.microsoft.com/office/drawing/2014/main" id="{428BDE64-D136-7AE5-CB7A-1C734FF22471}"/>
              </a:ext>
            </a:extLst>
          </p:cNvPr>
          <p:cNvSpPr txBox="1">
            <a:spLocks/>
          </p:cNvSpPr>
          <p:nvPr/>
        </p:nvSpPr>
        <p:spPr>
          <a:xfrm>
            <a:off x="4621667" y="1492000"/>
            <a:ext cx="763600" cy="763600"/>
          </a:xfrm>
          <a:prstGeom prst="rect">
            <a:avLst/>
          </a:prstGeom>
          <a:ln w="19050">
            <a:solidFill>
              <a:schemeClr val="bg1"/>
            </a:solidFill>
          </a:ln>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 sz="3200" b="1" dirty="0">
                <a:ln>
                  <a:solidFill>
                    <a:schemeClr val="tx1"/>
                  </a:solidFill>
                </a:ln>
                <a:solidFill>
                  <a:schemeClr val="bg1"/>
                </a:solidFill>
                <a:latin typeface="Poppins" pitchFamily="2" charset="77"/>
                <a:cs typeface="Poppins" pitchFamily="2" charset="77"/>
              </a:rPr>
              <a:t>1</a:t>
            </a:r>
          </a:p>
        </p:txBody>
      </p:sp>
      <p:sp>
        <p:nvSpPr>
          <p:cNvPr id="33" name="Google Shape;195;p37">
            <a:extLst>
              <a:ext uri="{FF2B5EF4-FFF2-40B4-BE49-F238E27FC236}">
                <a16:creationId xmlns:a16="http://schemas.microsoft.com/office/drawing/2014/main" id="{45A36673-4541-493A-0AB4-904A131AC6AC}"/>
              </a:ext>
            </a:extLst>
          </p:cNvPr>
          <p:cNvSpPr txBox="1">
            <a:spLocks/>
          </p:cNvSpPr>
          <p:nvPr/>
        </p:nvSpPr>
        <p:spPr>
          <a:xfrm>
            <a:off x="8416067" y="1492000"/>
            <a:ext cx="763600" cy="763600"/>
          </a:xfrm>
          <a:prstGeom prst="rect">
            <a:avLst/>
          </a:prstGeom>
          <a:ln w="19050">
            <a:solidFill>
              <a:schemeClr val="bg1"/>
            </a:solidFill>
          </a:ln>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 sz="3200" b="1" dirty="0">
                <a:ln>
                  <a:solidFill>
                    <a:schemeClr val="tx1"/>
                  </a:solidFill>
                </a:ln>
                <a:solidFill>
                  <a:schemeClr val="bg1"/>
                </a:solidFill>
                <a:latin typeface="Poppins" pitchFamily="2" charset="77"/>
                <a:cs typeface="Poppins" pitchFamily="2" charset="77"/>
              </a:rPr>
              <a:t>2</a:t>
            </a:r>
          </a:p>
        </p:txBody>
      </p:sp>
      <p:sp>
        <p:nvSpPr>
          <p:cNvPr id="34" name="Google Shape;185;p37">
            <a:extLst>
              <a:ext uri="{FF2B5EF4-FFF2-40B4-BE49-F238E27FC236}">
                <a16:creationId xmlns:a16="http://schemas.microsoft.com/office/drawing/2014/main" id="{7F59922F-6DA4-0B02-EE7D-340661594BAA}"/>
              </a:ext>
            </a:extLst>
          </p:cNvPr>
          <p:cNvSpPr txBox="1">
            <a:spLocks/>
          </p:cNvSpPr>
          <p:nvPr/>
        </p:nvSpPr>
        <p:spPr>
          <a:xfrm>
            <a:off x="8454541" y="4624267"/>
            <a:ext cx="763600" cy="763600"/>
          </a:xfrm>
          <a:prstGeom prst="rect">
            <a:avLst/>
          </a:prstGeom>
          <a:ln w="19050" cap="flat" cmpd="sng">
            <a:solidFill>
              <a:schemeClr val="bg1"/>
            </a:solidFill>
            <a:prstDash val="solid"/>
            <a:round/>
            <a:headEnd type="none" w="sm" len="sm"/>
            <a:tailEnd type="none" w="sm" len="sm"/>
          </a:ln>
        </p:spPr>
        <p:txBody>
          <a:bodyPr spcFirstLastPara="1" vert="horz" wrap="square" lIns="121900" tIns="121900" rIns="121900" bIns="121900" rtlCol="0" anchor="ctr" anchorCtr="0">
            <a:noAutofit/>
          </a:bodyPr>
          <a:lstStyle>
            <a:lvl1pPr lvl="0" algn="ctr" defTabSz="914400" rtl="0" eaLnBrk="1" latinLnBrk="0" hangingPunct="1">
              <a:lnSpc>
                <a:spcPct val="90000"/>
              </a:lnSpc>
              <a:spcBef>
                <a:spcPts val="0"/>
              </a:spcBef>
              <a:spcAft>
                <a:spcPts val="0"/>
              </a:spcAft>
              <a:buSzPts val="3000"/>
              <a:buNone/>
              <a:defRPr sz="3200" b="1" kern="1200">
                <a:solidFill>
                  <a:schemeClr val="tx1"/>
                </a:solidFill>
                <a:latin typeface="Poppins"/>
                <a:ea typeface="Poppins"/>
                <a:cs typeface="Poppins"/>
                <a:sym typeface="Poppins"/>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rPr lang="en" dirty="0">
                <a:solidFill>
                  <a:schemeClr val="bg1"/>
                </a:solidFill>
              </a:rPr>
              <a:t>6</a:t>
            </a:r>
          </a:p>
        </p:txBody>
      </p:sp>
      <p:sp>
        <p:nvSpPr>
          <p:cNvPr id="35" name="Google Shape;189;p37">
            <a:extLst>
              <a:ext uri="{FF2B5EF4-FFF2-40B4-BE49-F238E27FC236}">
                <a16:creationId xmlns:a16="http://schemas.microsoft.com/office/drawing/2014/main" id="{2C3F8F11-7241-3A24-160A-24224E7D0E3B}"/>
              </a:ext>
            </a:extLst>
          </p:cNvPr>
          <p:cNvSpPr txBox="1">
            <a:spLocks/>
          </p:cNvSpPr>
          <p:nvPr/>
        </p:nvSpPr>
        <p:spPr>
          <a:xfrm>
            <a:off x="4464666" y="5387867"/>
            <a:ext cx="3849801" cy="953333"/>
          </a:xfrm>
          <a:prstGeom prst="rect">
            <a:avLst/>
          </a:prstGeom>
        </p:spPr>
        <p:txBody>
          <a:bodyPr spcFirstLastPara="1" vert="horz" wrap="square" lIns="121900" tIns="121900" rIns="121900" bIns="121900" rtlCol="0" anchor="ctr" anchorCtr="0">
            <a:noAutofit/>
          </a:bodyPr>
          <a:lstStyle>
            <a:lvl1pPr lvl="0" algn="l" defTabSz="914400" rtl="0" eaLnBrk="1" latinLnBrk="0" hangingPunct="1">
              <a:lnSpc>
                <a:spcPct val="90000"/>
              </a:lnSpc>
              <a:spcBef>
                <a:spcPts val="0"/>
              </a:spcBef>
              <a:spcAft>
                <a:spcPts val="0"/>
              </a:spcAft>
              <a:buSzPts val="2400"/>
              <a:buNone/>
              <a:defRPr sz="3200" kern="1200">
                <a:solidFill>
                  <a:schemeClr val="tx1"/>
                </a:solidFill>
                <a:latin typeface="+mj-lt"/>
                <a:ea typeface="+mj-ea"/>
                <a:cs typeface="+mj-cs"/>
              </a:defRPr>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sz="2667" b="1" dirty="0">
                <a:solidFill>
                  <a:srgbClr val="00FFF0"/>
                </a:solidFill>
                <a:latin typeface="Poppins" pitchFamily="2" charset="77"/>
                <a:cs typeface="Poppins" pitchFamily="2" charset="77"/>
              </a:rPr>
              <a:t>Watchers &amp; </a:t>
            </a:r>
            <a:r>
              <a:rPr lang="en-US" sz="2667" b="1" dirty="0">
                <a:solidFill>
                  <a:schemeClr val="bg1"/>
                </a:solidFill>
                <a:latin typeface="Poppins" pitchFamily="2" charset="77"/>
                <a:cs typeface="Poppins" pitchFamily="2" charset="77"/>
              </a:rPr>
              <a:t>Contribution</a:t>
            </a:r>
          </a:p>
        </p:txBody>
      </p:sp>
      <p:sp>
        <p:nvSpPr>
          <p:cNvPr id="36" name="Google Shape;191;p37">
            <a:extLst>
              <a:ext uri="{FF2B5EF4-FFF2-40B4-BE49-F238E27FC236}">
                <a16:creationId xmlns:a16="http://schemas.microsoft.com/office/drawing/2014/main" id="{B31F246B-E63F-E500-B4DC-CED09A036AE1}"/>
              </a:ext>
            </a:extLst>
          </p:cNvPr>
          <p:cNvSpPr txBox="1">
            <a:spLocks/>
          </p:cNvSpPr>
          <p:nvPr/>
        </p:nvSpPr>
        <p:spPr>
          <a:xfrm>
            <a:off x="8169611" y="5381434"/>
            <a:ext cx="4022389" cy="953332"/>
          </a:xfrm>
          <a:prstGeom prst="rect">
            <a:avLst/>
          </a:prstGeom>
        </p:spPr>
        <p:txBody>
          <a:bodyPr spcFirstLastPara="1" vert="horz" wrap="square" lIns="121900" tIns="121900" rIns="121900" bIns="121900" rtlCol="0" anchor="ctr" anchorCtr="0">
            <a:noAutofit/>
          </a:bodyPr>
          <a:lstStyle>
            <a:lvl1pPr lvl="0" algn="l" defTabSz="914400" rtl="0" eaLnBrk="1" latinLnBrk="0" hangingPunct="1">
              <a:lnSpc>
                <a:spcPct val="90000"/>
              </a:lnSpc>
              <a:spcBef>
                <a:spcPts val="0"/>
              </a:spcBef>
              <a:spcAft>
                <a:spcPts val="0"/>
              </a:spcAft>
              <a:buSzPts val="2400"/>
              <a:buNone/>
              <a:defRPr sz="3200" kern="1200">
                <a:solidFill>
                  <a:schemeClr val="tx1"/>
                </a:solidFill>
                <a:latin typeface="+mj-lt"/>
                <a:ea typeface="+mj-ea"/>
                <a:cs typeface="+mj-cs"/>
              </a:defRPr>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sz="2667" b="1" dirty="0">
                <a:solidFill>
                  <a:srgbClr val="00FFF0"/>
                </a:solidFill>
                <a:latin typeface="Poppins" pitchFamily="2" charset="77"/>
                <a:cs typeface="Poppins" pitchFamily="2" charset="77"/>
              </a:rPr>
              <a:t>Generalizing </a:t>
            </a:r>
            <a:r>
              <a:rPr lang="en-US" sz="2667" b="1" dirty="0">
                <a:solidFill>
                  <a:schemeClr val="bg1"/>
                </a:solidFill>
                <a:latin typeface="Poppins" pitchFamily="2" charset="77"/>
                <a:cs typeface="Poppins" pitchFamily="2" charset="77"/>
              </a:rPr>
              <a:t>Archival Trends</a:t>
            </a:r>
          </a:p>
        </p:txBody>
      </p:sp>
      <p:sp>
        <p:nvSpPr>
          <p:cNvPr id="37" name="Google Shape;193;p37">
            <a:extLst>
              <a:ext uri="{FF2B5EF4-FFF2-40B4-BE49-F238E27FC236}">
                <a16:creationId xmlns:a16="http://schemas.microsoft.com/office/drawing/2014/main" id="{EB5A089E-DCCD-B3F4-0919-C1B3F64ADCDE}"/>
              </a:ext>
            </a:extLst>
          </p:cNvPr>
          <p:cNvSpPr txBox="1">
            <a:spLocks/>
          </p:cNvSpPr>
          <p:nvPr/>
        </p:nvSpPr>
        <p:spPr>
          <a:xfrm>
            <a:off x="4660141" y="4624267"/>
            <a:ext cx="763600" cy="763600"/>
          </a:xfrm>
          <a:prstGeom prst="rect">
            <a:avLst/>
          </a:prstGeom>
          <a:ln w="19050" cap="flat" cmpd="sng">
            <a:solidFill>
              <a:schemeClr val="bg1"/>
            </a:solidFill>
            <a:prstDash val="solid"/>
            <a:round/>
            <a:headEnd type="none" w="sm" len="sm"/>
            <a:tailEnd type="none" w="sm" len="sm"/>
          </a:ln>
        </p:spPr>
        <p:txBody>
          <a:bodyPr spcFirstLastPara="1" vert="horz" wrap="square" lIns="121900" tIns="121900" rIns="121900" bIns="121900" rtlCol="0" anchor="ctr" anchorCtr="0">
            <a:noAutofit/>
          </a:bodyPr>
          <a:lstStyle>
            <a:lvl1pPr lvl="0" algn="ctr" defTabSz="914400" rtl="0" eaLnBrk="1" latinLnBrk="0" hangingPunct="1">
              <a:lnSpc>
                <a:spcPct val="90000"/>
              </a:lnSpc>
              <a:spcBef>
                <a:spcPts val="0"/>
              </a:spcBef>
              <a:spcAft>
                <a:spcPts val="0"/>
              </a:spcAft>
              <a:buSzPts val="3000"/>
              <a:buNone/>
              <a:defRPr sz="3200" b="1" kern="1200">
                <a:solidFill>
                  <a:schemeClr val="tx1"/>
                </a:solidFill>
                <a:latin typeface="Poppins"/>
                <a:ea typeface="Poppins"/>
                <a:cs typeface="Poppins"/>
                <a:sym typeface="Poppins"/>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rPr lang="en" dirty="0">
                <a:solidFill>
                  <a:schemeClr val="bg1"/>
                </a:solidFill>
              </a:rPr>
              <a:t>5</a:t>
            </a:r>
          </a:p>
        </p:txBody>
      </p:sp>
      <p:sp>
        <p:nvSpPr>
          <p:cNvPr id="38" name="Google Shape;184;p37">
            <a:extLst>
              <a:ext uri="{FF2B5EF4-FFF2-40B4-BE49-F238E27FC236}">
                <a16:creationId xmlns:a16="http://schemas.microsoft.com/office/drawing/2014/main" id="{ABD04208-F610-DF85-F3EF-3F9BCE211DBA}"/>
              </a:ext>
            </a:extLst>
          </p:cNvPr>
          <p:cNvSpPr txBox="1">
            <a:spLocks/>
          </p:cNvSpPr>
          <p:nvPr/>
        </p:nvSpPr>
        <p:spPr>
          <a:xfrm>
            <a:off x="1190172" y="2323700"/>
            <a:ext cx="3518190" cy="703600"/>
          </a:xfrm>
          <a:prstGeom prst="rect">
            <a:avLst/>
          </a:prstGeom>
        </p:spPr>
        <p:txBody>
          <a:bodyPr spcFirstLastPara="1" vert="horz" wrap="square" lIns="121900" tIns="121900" rIns="121900" bIns="121900" rtlCol="0" anchor="ctr" anchorCtr="0">
            <a:noAutofit/>
          </a:bodyPr>
          <a:lstStyle>
            <a:lvl1pPr lvl="0" algn="l" defTabSz="914400" rtl="0" eaLnBrk="1" latinLnBrk="0" hangingPunct="1">
              <a:lnSpc>
                <a:spcPct val="90000"/>
              </a:lnSpc>
              <a:spcBef>
                <a:spcPts val="0"/>
              </a:spcBef>
              <a:spcAft>
                <a:spcPts val="0"/>
              </a:spcAft>
              <a:buSzPts val="2400"/>
              <a:buNone/>
              <a:defRPr sz="3200" kern="1200">
                <a:solidFill>
                  <a:schemeClr val="tx1"/>
                </a:solidFill>
                <a:latin typeface="+mj-lt"/>
                <a:ea typeface="+mj-ea"/>
                <a:cs typeface="+mj-cs"/>
              </a:defRPr>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sz="2667" b="1" dirty="0">
                <a:solidFill>
                  <a:srgbClr val="00FFF0"/>
                </a:solidFill>
                <a:latin typeface="Poppins" pitchFamily="2" charset="77"/>
                <a:cs typeface="Poppins" pitchFamily="2" charset="77"/>
              </a:rPr>
              <a:t>Basics</a:t>
            </a:r>
          </a:p>
        </p:txBody>
      </p:sp>
      <p:sp>
        <p:nvSpPr>
          <p:cNvPr id="39" name="Google Shape;194;p37">
            <a:extLst>
              <a:ext uri="{FF2B5EF4-FFF2-40B4-BE49-F238E27FC236}">
                <a16:creationId xmlns:a16="http://schemas.microsoft.com/office/drawing/2014/main" id="{DC3C36B3-5191-7A7D-E4CA-78AA36FB98AC}"/>
              </a:ext>
            </a:extLst>
          </p:cNvPr>
          <p:cNvSpPr txBox="1">
            <a:spLocks/>
          </p:cNvSpPr>
          <p:nvPr/>
        </p:nvSpPr>
        <p:spPr>
          <a:xfrm>
            <a:off x="1347172" y="1492000"/>
            <a:ext cx="763600" cy="763600"/>
          </a:xfrm>
          <a:prstGeom prst="rect">
            <a:avLst/>
          </a:prstGeom>
          <a:ln w="19050" cap="flat" cmpd="sng">
            <a:solidFill>
              <a:schemeClr val="bg1"/>
            </a:solidFill>
            <a:prstDash val="solid"/>
            <a:round/>
            <a:headEnd type="none" w="sm" len="sm"/>
            <a:tailEnd type="none" w="sm" len="sm"/>
          </a:ln>
        </p:spPr>
        <p:txBody>
          <a:bodyPr spcFirstLastPara="1" vert="horz" wrap="square" lIns="121900" tIns="121900" rIns="121900" bIns="121900" rtlCol="0" anchor="ctr" anchorCtr="0">
            <a:noAutofit/>
          </a:bodyPr>
          <a:lstStyle>
            <a:lvl1pPr lvl="0" algn="ctr" defTabSz="914400" rtl="0" eaLnBrk="1" latinLnBrk="0" hangingPunct="1">
              <a:lnSpc>
                <a:spcPct val="90000"/>
              </a:lnSpc>
              <a:spcBef>
                <a:spcPts val="0"/>
              </a:spcBef>
              <a:spcAft>
                <a:spcPts val="0"/>
              </a:spcAft>
              <a:buSzPts val="3000"/>
              <a:buNone/>
              <a:defRPr sz="3200" b="1" kern="1200">
                <a:solidFill>
                  <a:schemeClr val="tx1"/>
                </a:solidFill>
                <a:latin typeface="Poppins"/>
                <a:ea typeface="Poppins"/>
                <a:cs typeface="Poppins"/>
                <a:sym typeface="Poppins"/>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rPr lang="en" dirty="0">
                <a:solidFill>
                  <a:schemeClr val="bg1"/>
                </a:solidFill>
              </a:rPr>
              <a:t>0</a:t>
            </a:r>
          </a:p>
        </p:txBody>
      </p:sp>
      <p:sp>
        <p:nvSpPr>
          <p:cNvPr id="40" name="Google Shape;196;p37">
            <a:extLst>
              <a:ext uri="{FF2B5EF4-FFF2-40B4-BE49-F238E27FC236}">
                <a16:creationId xmlns:a16="http://schemas.microsoft.com/office/drawing/2014/main" id="{B11DB02D-74BB-D4D6-9F85-38A9B54F3356}"/>
              </a:ext>
            </a:extLst>
          </p:cNvPr>
          <p:cNvSpPr txBox="1">
            <a:spLocks/>
          </p:cNvSpPr>
          <p:nvPr/>
        </p:nvSpPr>
        <p:spPr>
          <a:xfrm>
            <a:off x="960000" y="516800"/>
            <a:ext cx="8457600" cy="7676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1"/>
                </a:solidFill>
                <a:latin typeface="Poppins" pitchFamily="2" charset="77"/>
                <a:cs typeface="Poppins" pitchFamily="2" charset="77"/>
              </a:rPr>
              <a:t>Agenda</a:t>
            </a:r>
          </a:p>
        </p:txBody>
      </p:sp>
    </p:spTree>
    <p:extLst>
      <p:ext uri="{BB962C8B-B14F-4D97-AF65-F5344CB8AC3E}">
        <p14:creationId xmlns:p14="http://schemas.microsoft.com/office/powerpoint/2010/main" val="631919747"/>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rgbClr val="00FFF0"/>
                </a:solidFill>
                <a:latin typeface="Poppins" pitchFamily="2" charset="77"/>
                <a:cs typeface="Poppins" pitchFamily="2" charset="77"/>
              </a:rPr>
              <a:t>Language </a:t>
            </a:r>
            <a:r>
              <a:rPr lang="en" b="1" dirty="0">
                <a:solidFill>
                  <a:schemeClr val="bg1"/>
                </a:solidFill>
                <a:latin typeface="Poppins" pitchFamily="2" charset="77"/>
                <a:cs typeface="Poppins" pitchFamily="2" charset="77"/>
              </a:rPr>
              <a:t>Success</a:t>
            </a:r>
            <a:endParaRPr lang="en-US" b="1" dirty="0">
              <a:solidFill>
                <a:srgbClr val="00FFF0"/>
              </a:solidFill>
              <a:latin typeface="Poppins" pitchFamily="2" charset="77"/>
              <a:cs typeface="Poppins" pitchFamily="2" charset="77"/>
            </a:endParaRPr>
          </a:p>
        </p:txBody>
      </p:sp>
      <p:pic>
        <p:nvPicPr>
          <p:cNvPr id="1026" name="Picture 2">
            <a:extLst>
              <a:ext uri="{FF2B5EF4-FFF2-40B4-BE49-F238E27FC236}">
                <a16:creationId xmlns:a16="http://schemas.microsoft.com/office/drawing/2014/main" id="{E8024B92-F2CE-EAC3-ABE7-6255FB2F2F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004" y="1690688"/>
            <a:ext cx="11967991" cy="4297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35115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rgbClr val="00FFF0"/>
                </a:solidFill>
                <a:latin typeface="Poppins" pitchFamily="2" charset="77"/>
                <a:cs typeface="Poppins" pitchFamily="2" charset="77"/>
              </a:rPr>
              <a:t>Language </a:t>
            </a:r>
            <a:r>
              <a:rPr lang="en" b="1" dirty="0">
                <a:solidFill>
                  <a:schemeClr val="bg1"/>
                </a:solidFill>
                <a:latin typeface="Poppins" pitchFamily="2" charset="77"/>
                <a:cs typeface="Poppins" pitchFamily="2" charset="77"/>
              </a:rPr>
              <a:t>Success</a:t>
            </a:r>
            <a:endParaRPr lang="en-US" b="1" dirty="0">
              <a:solidFill>
                <a:srgbClr val="00FFF0"/>
              </a:solidFill>
              <a:latin typeface="Poppins" pitchFamily="2" charset="77"/>
              <a:cs typeface="Poppins" pitchFamily="2" charset="77"/>
            </a:endParaRPr>
          </a:p>
        </p:txBody>
      </p:sp>
      <p:pic>
        <p:nvPicPr>
          <p:cNvPr id="4098" name="Picture 2">
            <a:extLst>
              <a:ext uri="{FF2B5EF4-FFF2-40B4-BE49-F238E27FC236}">
                <a16:creationId xmlns:a16="http://schemas.microsoft.com/office/drawing/2014/main" id="{D4337445-3716-55DB-3503-B88E2375BD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574271"/>
            <a:ext cx="8619699" cy="42837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83E6193-6978-FAC7-0678-E81AA122793D}"/>
              </a:ext>
            </a:extLst>
          </p:cNvPr>
          <p:cNvPicPr>
            <a:picLocks noChangeAspect="1"/>
          </p:cNvPicPr>
          <p:nvPr/>
        </p:nvPicPr>
        <p:blipFill rotWithShape="1">
          <a:blip r:embed="rId4"/>
          <a:srcRect l="895" t="17528" r="2958" b="14576"/>
          <a:stretch/>
        </p:blipFill>
        <p:spPr>
          <a:xfrm>
            <a:off x="838198" y="1460311"/>
            <a:ext cx="11122925" cy="460659"/>
          </a:xfrm>
          <a:prstGeom prst="rect">
            <a:avLst/>
          </a:prstGeom>
        </p:spPr>
      </p:pic>
      <p:pic>
        <p:nvPicPr>
          <p:cNvPr id="7" name="Picture 6">
            <a:extLst>
              <a:ext uri="{FF2B5EF4-FFF2-40B4-BE49-F238E27FC236}">
                <a16:creationId xmlns:a16="http://schemas.microsoft.com/office/drawing/2014/main" id="{D7D69CFB-4494-5D56-5EAD-A441551C75ED}"/>
              </a:ext>
            </a:extLst>
          </p:cNvPr>
          <p:cNvPicPr>
            <a:picLocks noChangeAspect="1"/>
          </p:cNvPicPr>
          <p:nvPr/>
        </p:nvPicPr>
        <p:blipFill rotWithShape="1">
          <a:blip r:embed="rId5"/>
          <a:srcRect l="876" b="4914"/>
          <a:stretch/>
        </p:blipFill>
        <p:spPr>
          <a:xfrm>
            <a:off x="838198" y="1955123"/>
            <a:ext cx="4309851" cy="460659"/>
          </a:xfrm>
          <a:prstGeom prst="rect">
            <a:avLst/>
          </a:prstGeom>
        </p:spPr>
      </p:pic>
    </p:spTree>
    <p:extLst>
      <p:ext uri="{BB962C8B-B14F-4D97-AF65-F5344CB8AC3E}">
        <p14:creationId xmlns:p14="http://schemas.microsoft.com/office/powerpoint/2010/main" val="23923889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rgbClr val="00FFF0"/>
                </a:solidFill>
                <a:latin typeface="Poppins" pitchFamily="2" charset="77"/>
                <a:cs typeface="Poppins" pitchFamily="2" charset="77"/>
              </a:rPr>
              <a:t>Contribution &amp; </a:t>
            </a:r>
            <a:r>
              <a:rPr lang="en" b="1" dirty="0">
                <a:solidFill>
                  <a:schemeClr val="bg1"/>
                </a:solidFill>
                <a:latin typeface="Poppins" pitchFamily="2" charset="77"/>
                <a:cs typeface="Poppins" pitchFamily="2" charset="77"/>
              </a:rPr>
              <a:t>Watchers</a:t>
            </a:r>
            <a:endParaRPr lang="en-US" b="1" dirty="0">
              <a:solidFill>
                <a:srgbClr val="00FFF0"/>
              </a:solidFill>
              <a:latin typeface="Poppins" pitchFamily="2" charset="77"/>
              <a:cs typeface="Poppins" pitchFamily="2" charset="77"/>
            </a:endParaRPr>
          </a:p>
        </p:txBody>
      </p:sp>
      <p:pic>
        <p:nvPicPr>
          <p:cNvPr id="6146" name="Picture 2">
            <a:extLst>
              <a:ext uri="{FF2B5EF4-FFF2-40B4-BE49-F238E27FC236}">
                <a16:creationId xmlns:a16="http://schemas.microsoft.com/office/drawing/2014/main" id="{58CFCEC9-D5F9-6D5B-C4B7-199EC2482F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229" y="1896563"/>
            <a:ext cx="10927542" cy="34935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18584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rgbClr val="00FFF0"/>
                </a:solidFill>
                <a:latin typeface="Poppins" pitchFamily="2" charset="77"/>
                <a:cs typeface="Poppins" pitchFamily="2" charset="77"/>
              </a:rPr>
              <a:t>Contribution &amp; </a:t>
            </a:r>
            <a:r>
              <a:rPr lang="en" b="1" dirty="0">
                <a:solidFill>
                  <a:schemeClr val="bg1"/>
                </a:solidFill>
                <a:latin typeface="Poppins" pitchFamily="2" charset="77"/>
                <a:cs typeface="Poppins" pitchFamily="2" charset="77"/>
              </a:rPr>
              <a:t>Watchers</a:t>
            </a:r>
            <a:endParaRPr lang="en-US" b="1" dirty="0">
              <a:solidFill>
                <a:srgbClr val="00FFF0"/>
              </a:solidFill>
              <a:latin typeface="Poppins" pitchFamily="2" charset="77"/>
              <a:cs typeface="Poppins" pitchFamily="2" charset="77"/>
            </a:endParaRPr>
          </a:p>
        </p:txBody>
      </p:sp>
      <p:pic>
        <p:nvPicPr>
          <p:cNvPr id="4" name="Picture 2">
            <a:extLst>
              <a:ext uri="{FF2B5EF4-FFF2-40B4-BE49-F238E27FC236}">
                <a16:creationId xmlns:a16="http://schemas.microsoft.com/office/drawing/2014/main" id="{5B3AAE4A-B782-B2B6-BA4D-FD2445B988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420" y="2448677"/>
            <a:ext cx="11109160" cy="2221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04744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a:solidFill>
                  <a:srgbClr val="00FFF0"/>
                </a:solidFill>
                <a:latin typeface="Poppins" pitchFamily="2" charset="77"/>
                <a:cs typeface="Poppins" pitchFamily="2" charset="77"/>
              </a:rPr>
              <a:t>Contribution &amp; </a:t>
            </a:r>
            <a:r>
              <a:rPr lang="en" b="1">
                <a:solidFill>
                  <a:schemeClr val="bg1"/>
                </a:solidFill>
                <a:latin typeface="Poppins" pitchFamily="2" charset="77"/>
                <a:cs typeface="Poppins" pitchFamily="2" charset="77"/>
              </a:rPr>
              <a:t>Watchers</a:t>
            </a:r>
            <a:endParaRPr lang="en-US" b="1" dirty="0">
              <a:solidFill>
                <a:srgbClr val="00FFF0"/>
              </a:solidFill>
              <a:latin typeface="Poppins" pitchFamily="2" charset="77"/>
              <a:cs typeface="Poppins" pitchFamily="2" charset="77"/>
            </a:endParaRPr>
          </a:p>
        </p:txBody>
      </p:sp>
      <p:pic>
        <p:nvPicPr>
          <p:cNvPr id="10242" name="Picture 2">
            <a:extLst>
              <a:ext uri="{FF2B5EF4-FFF2-40B4-BE49-F238E27FC236}">
                <a16:creationId xmlns:a16="http://schemas.microsoft.com/office/drawing/2014/main" id="{6E22EAD7-B454-C3DE-66F8-D39937CD57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00" y="3331016"/>
            <a:ext cx="7118684" cy="352698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C6F36817-B18B-D8FE-5D45-DC12A5A0A335}"/>
              </a:ext>
            </a:extLst>
          </p:cNvPr>
          <p:cNvPicPr>
            <a:picLocks noChangeAspect="1"/>
          </p:cNvPicPr>
          <p:nvPr/>
        </p:nvPicPr>
        <p:blipFill>
          <a:blip r:embed="rId4"/>
          <a:stretch>
            <a:fillRect/>
          </a:stretch>
        </p:blipFill>
        <p:spPr>
          <a:xfrm>
            <a:off x="838200" y="1406496"/>
            <a:ext cx="10269836" cy="1661556"/>
          </a:xfrm>
          <a:prstGeom prst="rect">
            <a:avLst/>
          </a:prstGeom>
        </p:spPr>
      </p:pic>
    </p:spTree>
    <p:extLst>
      <p:ext uri="{BB962C8B-B14F-4D97-AF65-F5344CB8AC3E}">
        <p14:creationId xmlns:p14="http://schemas.microsoft.com/office/powerpoint/2010/main" val="38404259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rgbClr val="00FFF0"/>
                </a:solidFill>
                <a:latin typeface="Poppins" pitchFamily="2" charset="77"/>
                <a:cs typeface="Poppins" pitchFamily="2" charset="77"/>
              </a:rPr>
              <a:t>Generalizing </a:t>
            </a:r>
            <a:r>
              <a:rPr lang="en" b="1" dirty="0">
                <a:solidFill>
                  <a:schemeClr val="bg1"/>
                </a:solidFill>
                <a:latin typeface="Poppins" pitchFamily="2" charset="77"/>
                <a:cs typeface="Poppins" pitchFamily="2" charset="77"/>
              </a:rPr>
              <a:t>Archival Trends</a:t>
            </a:r>
            <a:endParaRPr lang="en-US" b="1" dirty="0">
              <a:solidFill>
                <a:srgbClr val="00FFF0"/>
              </a:solidFill>
              <a:latin typeface="Poppins" pitchFamily="2" charset="77"/>
              <a:cs typeface="Poppins" pitchFamily="2" charset="77"/>
            </a:endParaRPr>
          </a:p>
        </p:txBody>
      </p:sp>
      <p:pic>
        <p:nvPicPr>
          <p:cNvPr id="12290" name="Picture 2">
            <a:extLst>
              <a:ext uri="{FF2B5EF4-FFF2-40B4-BE49-F238E27FC236}">
                <a16:creationId xmlns:a16="http://schemas.microsoft.com/office/drawing/2014/main" id="{96C72D32-B01D-A521-9F02-77FF47F288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817" y="1690688"/>
            <a:ext cx="10173825" cy="4501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8498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rgbClr val="00FFF0"/>
                </a:solidFill>
                <a:latin typeface="Poppins" pitchFamily="2" charset="77"/>
                <a:cs typeface="Poppins" pitchFamily="2" charset="77"/>
              </a:rPr>
              <a:t>Generalizing </a:t>
            </a:r>
            <a:r>
              <a:rPr lang="en" b="1" dirty="0">
                <a:solidFill>
                  <a:schemeClr val="bg1"/>
                </a:solidFill>
                <a:latin typeface="Poppins" pitchFamily="2" charset="77"/>
                <a:cs typeface="Poppins" pitchFamily="2" charset="77"/>
              </a:rPr>
              <a:t>Archival Trends</a:t>
            </a:r>
            <a:endParaRPr lang="en-US" b="1" dirty="0">
              <a:solidFill>
                <a:srgbClr val="00FFF0"/>
              </a:solidFill>
              <a:latin typeface="Poppins" pitchFamily="2" charset="77"/>
              <a:cs typeface="Poppins" pitchFamily="2" charset="77"/>
            </a:endParaRPr>
          </a:p>
        </p:txBody>
      </p:sp>
      <p:pic>
        <p:nvPicPr>
          <p:cNvPr id="3" name="Picture 2">
            <a:extLst>
              <a:ext uri="{FF2B5EF4-FFF2-40B4-BE49-F238E27FC236}">
                <a16:creationId xmlns:a16="http://schemas.microsoft.com/office/drawing/2014/main" id="{8EA6E663-AAA9-1D0D-3428-B8EF5A8B5EB3}"/>
              </a:ext>
            </a:extLst>
          </p:cNvPr>
          <p:cNvPicPr>
            <a:picLocks noChangeAspect="1"/>
          </p:cNvPicPr>
          <p:nvPr/>
        </p:nvPicPr>
        <p:blipFill>
          <a:blip r:embed="rId3"/>
          <a:stretch>
            <a:fillRect/>
          </a:stretch>
        </p:blipFill>
        <p:spPr>
          <a:xfrm>
            <a:off x="1215189" y="2645957"/>
            <a:ext cx="4541253" cy="3461906"/>
          </a:xfrm>
          <a:prstGeom prst="rect">
            <a:avLst/>
          </a:prstGeom>
        </p:spPr>
      </p:pic>
      <p:pic>
        <p:nvPicPr>
          <p:cNvPr id="4" name="Picture 3">
            <a:extLst>
              <a:ext uri="{FF2B5EF4-FFF2-40B4-BE49-F238E27FC236}">
                <a16:creationId xmlns:a16="http://schemas.microsoft.com/office/drawing/2014/main" id="{57CB5DA5-EAD8-73EA-AF65-FB88CCADB2DB}"/>
              </a:ext>
            </a:extLst>
          </p:cNvPr>
          <p:cNvPicPr>
            <a:picLocks noChangeAspect="1"/>
          </p:cNvPicPr>
          <p:nvPr/>
        </p:nvPicPr>
        <p:blipFill>
          <a:blip r:embed="rId4"/>
          <a:stretch>
            <a:fillRect/>
          </a:stretch>
        </p:blipFill>
        <p:spPr>
          <a:xfrm>
            <a:off x="6244389" y="2700587"/>
            <a:ext cx="4404896" cy="3357958"/>
          </a:xfrm>
          <a:prstGeom prst="rect">
            <a:avLst/>
          </a:prstGeom>
        </p:spPr>
      </p:pic>
      <p:sp>
        <p:nvSpPr>
          <p:cNvPr id="6" name="TextBox 5">
            <a:extLst>
              <a:ext uri="{FF2B5EF4-FFF2-40B4-BE49-F238E27FC236}">
                <a16:creationId xmlns:a16="http://schemas.microsoft.com/office/drawing/2014/main" id="{01AD026B-8374-202C-F46C-A95E9698EA9D}"/>
              </a:ext>
            </a:extLst>
          </p:cNvPr>
          <p:cNvSpPr txBox="1"/>
          <p:nvPr/>
        </p:nvSpPr>
        <p:spPr>
          <a:xfrm>
            <a:off x="1215189" y="1409769"/>
            <a:ext cx="6100010" cy="369332"/>
          </a:xfrm>
          <a:prstGeom prst="rect">
            <a:avLst/>
          </a:prstGeom>
          <a:noFill/>
        </p:spPr>
        <p:txBody>
          <a:bodyPr wrap="square">
            <a:spAutoFit/>
          </a:bodyPr>
          <a:lstStyle/>
          <a:p>
            <a:pPr rtl="0">
              <a:spcBef>
                <a:spcPts val="410"/>
              </a:spcBef>
              <a:spcAft>
                <a:spcPts val="0"/>
              </a:spcAft>
            </a:pPr>
            <a:r>
              <a:rPr lang="en-US" sz="1800" b="1" i="0" u="none" strike="noStrike" dirty="0">
                <a:solidFill>
                  <a:srgbClr val="F8F8F0"/>
                </a:solidFill>
                <a:effectLst/>
                <a:latin typeface="Avenir" panose="02000503020000020003" pitchFamily="2" charset="0"/>
              </a:rPr>
              <a:t>Two proportions z-test</a:t>
            </a:r>
            <a:endParaRPr lang="en-US" b="1" dirty="0">
              <a:effectLst/>
            </a:endParaRPr>
          </a:p>
        </p:txBody>
      </p:sp>
      <p:pic>
        <p:nvPicPr>
          <p:cNvPr id="7" name="Picture 6">
            <a:extLst>
              <a:ext uri="{FF2B5EF4-FFF2-40B4-BE49-F238E27FC236}">
                <a16:creationId xmlns:a16="http://schemas.microsoft.com/office/drawing/2014/main" id="{6C756904-8A3A-C3AA-435C-BD14DDB4CF79}"/>
              </a:ext>
            </a:extLst>
          </p:cNvPr>
          <p:cNvPicPr>
            <a:picLocks noChangeAspect="1"/>
          </p:cNvPicPr>
          <p:nvPr/>
        </p:nvPicPr>
        <p:blipFill>
          <a:blip r:embed="rId5"/>
          <a:stretch>
            <a:fillRect/>
          </a:stretch>
        </p:blipFill>
        <p:spPr>
          <a:xfrm>
            <a:off x="1215189" y="1779101"/>
            <a:ext cx="7772400" cy="615277"/>
          </a:xfrm>
          <a:prstGeom prst="rect">
            <a:avLst/>
          </a:prstGeom>
        </p:spPr>
      </p:pic>
    </p:spTree>
    <p:extLst>
      <p:ext uri="{BB962C8B-B14F-4D97-AF65-F5344CB8AC3E}">
        <p14:creationId xmlns:p14="http://schemas.microsoft.com/office/powerpoint/2010/main" val="9575882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Commonality</a:t>
            </a:r>
            <a:endParaRPr lang="en-US" b="1" dirty="0">
              <a:solidFill>
                <a:srgbClr val="00FFF0"/>
              </a:solidFill>
              <a:latin typeface="Poppins" pitchFamily="2" charset="77"/>
              <a:cs typeface="Poppins" pitchFamily="2" charset="77"/>
            </a:endParaRPr>
          </a:p>
        </p:txBody>
      </p:sp>
      <p:pic>
        <p:nvPicPr>
          <p:cNvPr id="1028" name="Picture 4">
            <a:extLst>
              <a:ext uri="{FF2B5EF4-FFF2-40B4-BE49-F238E27FC236}">
                <a16:creationId xmlns:a16="http://schemas.microsoft.com/office/drawing/2014/main" id="{BE03854F-B6B1-E771-B61A-43A22E6ECA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519881"/>
            <a:ext cx="10902265" cy="118933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3773D322-8B91-923C-8D64-103FB8C813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9366" y="2591444"/>
            <a:ext cx="6286500" cy="38004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F81B2CE-63AA-87FA-BE57-FBDCC6813746}"/>
              </a:ext>
            </a:extLst>
          </p:cNvPr>
          <p:cNvSpPr txBox="1"/>
          <p:nvPr/>
        </p:nvSpPr>
        <p:spPr>
          <a:xfrm>
            <a:off x="4412134" y="6434567"/>
            <a:ext cx="3754395"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Most used languages over time</a:t>
            </a:r>
          </a:p>
        </p:txBody>
      </p:sp>
    </p:spTree>
    <p:extLst>
      <p:ext uri="{BB962C8B-B14F-4D97-AF65-F5344CB8AC3E}">
        <p14:creationId xmlns:p14="http://schemas.microsoft.com/office/powerpoint/2010/main" val="3900858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License,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and Size</a:t>
            </a:r>
            <a:endParaRPr lang="en-US" b="1" dirty="0">
              <a:solidFill>
                <a:srgbClr val="00FFF0"/>
              </a:solidFill>
              <a:latin typeface="Poppins" pitchFamily="2" charset="77"/>
              <a:cs typeface="Poppins" pitchFamily="2" charset="77"/>
            </a:endParaRPr>
          </a:p>
        </p:txBody>
      </p:sp>
      <p:pic>
        <p:nvPicPr>
          <p:cNvPr id="4" name="Picture 3">
            <a:extLst>
              <a:ext uri="{FF2B5EF4-FFF2-40B4-BE49-F238E27FC236}">
                <a16:creationId xmlns:a16="http://schemas.microsoft.com/office/drawing/2014/main" id="{D3C325A7-CC41-E05F-F928-125CAF90EBC0}"/>
              </a:ext>
            </a:extLst>
          </p:cNvPr>
          <p:cNvPicPr>
            <a:picLocks noChangeAspect="1"/>
          </p:cNvPicPr>
          <p:nvPr/>
        </p:nvPicPr>
        <p:blipFill>
          <a:blip r:embed="rId3"/>
          <a:stretch>
            <a:fillRect/>
          </a:stretch>
        </p:blipFill>
        <p:spPr>
          <a:xfrm>
            <a:off x="838198" y="1379164"/>
            <a:ext cx="10042377" cy="635284"/>
          </a:xfrm>
          <a:prstGeom prst="rect">
            <a:avLst/>
          </a:prstGeom>
        </p:spPr>
      </p:pic>
      <p:sp>
        <p:nvSpPr>
          <p:cNvPr id="7" name="TextBox 6">
            <a:extLst>
              <a:ext uri="{FF2B5EF4-FFF2-40B4-BE49-F238E27FC236}">
                <a16:creationId xmlns:a16="http://schemas.microsoft.com/office/drawing/2014/main" id="{C39D58E7-3061-BCAA-7A11-DE471092CE02}"/>
              </a:ext>
            </a:extLst>
          </p:cNvPr>
          <p:cNvSpPr txBox="1"/>
          <p:nvPr/>
        </p:nvSpPr>
        <p:spPr>
          <a:xfrm>
            <a:off x="2119443" y="6395238"/>
            <a:ext cx="7479890"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Percentage of repositories that have licenses for each project size</a:t>
            </a:r>
          </a:p>
        </p:txBody>
      </p:sp>
      <p:pic>
        <p:nvPicPr>
          <p:cNvPr id="10" name="Picture 9">
            <a:extLst>
              <a:ext uri="{FF2B5EF4-FFF2-40B4-BE49-F238E27FC236}">
                <a16:creationId xmlns:a16="http://schemas.microsoft.com/office/drawing/2014/main" id="{ADAD859E-0E98-D254-7637-47347099C90C}"/>
              </a:ext>
            </a:extLst>
          </p:cNvPr>
          <p:cNvPicPr>
            <a:picLocks noChangeAspect="1"/>
          </p:cNvPicPr>
          <p:nvPr/>
        </p:nvPicPr>
        <p:blipFill>
          <a:blip r:embed="rId4"/>
          <a:stretch>
            <a:fillRect/>
          </a:stretch>
        </p:blipFill>
        <p:spPr>
          <a:xfrm>
            <a:off x="1643781" y="2023740"/>
            <a:ext cx="8431213" cy="4280778"/>
          </a:xfrm>
          <a:prstGeom prst="rect">
            <a:avLst/>
          </a:prstGeom>
        </p:spPr>
      </p:pic>
    </p:spTree>
    <p:extLst>
      <p:ext uri="{BB962C8B-B14F-4D97-AF65-F5344CB8AC3E}">
        <p14:creationId xmlns:p14="http://schemas.microsoft.com/office/powerpoint/2010/main" val="16631123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License,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and Size</a:t>
            </a:r>
            <a:endParaRPr lang="en-US" b="1" dirty="0">
              <a:solidFill>
                <a:srgbClr val="00FFF0"/>
              </a:solidFill>
              <a:latin typeface="Poppins" pitchFamily="2" charset="77"/>
              <a:cs typeface="Poppins" pitchFamily="2" charset="77"/>
            </a:endParaRPr>
          </a:p>
        </p:txBody>
      </p:sp>
      <p:pic>
        <p:nvPicPr>
          <p:cNvPr id="4" name="Picture 3">
            <a:extLst>
              <a:ext uri="{FF2B5EF4-FFF2-40B4-BE49-F238E27FC236}">
                <a16:creationId xmlns:a16="http://schemas.microsoft.com/office/drawing/2014/main" id="{D3C325A7-CC41-E05F-F928-125CAF90EBC0}"/>
              </a:ext>
            </a:extLst>
          </p:cNvPr>
          <p:cNvPicPr>
            <a:picLocks noChangeAspect="1"/>
          </p:cNvPicPr>
          <p:nvPr/>
        </p:nvPicPr>
        <p:blipFill>
          <a:blip r:embed="rId3"/>
          <a:stretch>
            <a:fillRect/>
          </a:stretch>
        </p:blipFill>
        <p:spPr>
          <a:xfrm>
            <a:off x="838198" y="1379164"/>
            <a:ext cx="10042377" cy="635284"/>
          </a:xfrm>
          <a:prstGeom prst="rect">
            <a:avLst/>
          </a:prstGeom>
        </p:spPr>
      </p:pic>
      <p:sp>
        <p:nvSpPr>
          <p:cNvPr id="7" name="TextBox 6">
            <a:extLst>
              <a:ext uri="{FF2B5EF4-FFF2-40B4-BE49-F238E27FC236}">
                <a16:creationId xmlns:a16="http://schemas.microsoft.com/office/drawing/2014/main" id="{C39D58E7-3061-BCAA-7A11-DE471092CE02}"/>
              </a:ext>
            </a:extLst>
          </p:cNvPr>
          <p:cNvSpPr txBox="1"/>
          <p:nvPr/>
        </p:nvSpPr>
        <p:spPr>
          <a:xfrm>
            <a:off x="2356055" y="6412077"/>
            <a:ext cx="7479890"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Sample language and the project sizes for this language</a:t>
            </a:r>
          </a:p>
        </p:txBody>
      </p:sp>
      <p:pic>
        <p:nvPicPr>
          <p:cNvPr id="5" name="Picture 4">
            <a:extLst>
              <a:ext uri="{FF2B5EF4-FFF2-40B4-BE49-F238E27FC236}">
                <a16:creationId xmlns:a16="http://schemas.microsoft.com/office/drawing/2014/main" id="{AD7C9C7C-EA6C-CA1D-1A09-7E64D93F884F}"/>
              </a:ext>
            </a:extLst>
          </p:cNvPr>
          <p:cNvPicPr>
            <a:picLocks noChangeAspect="1"/>
          </p:cNvPicPr>
          <p:nvPr/>
        </p:nvPicPr>
        <p:blipFill>
          <a:blip r:embed="rId4"/>
          <a:stretch>
            <a:fillRect/>
          </a:stretch>
        </p:blipFill>
        <p:spPr>
          <a:xfrm>
            <a:off x="1403350" y="1930293"/>
            <a:ext cx="8655050" cy="4426845"/>
          </a:xfrm>
          <a:prstGeom prst="rect">
            <a:avLst/>
          </a:prstGeom>
        </p:spPr>
      </p:pic>
    </p:spTree>
    <p:extLst>
      <p:ext uri="{BB962C8B-B14F-4D97-AF65-F5344CB8AC3E}">
        <p14:creationId xmlns:p14="http://schemas.microsoft.com/office/powerpoint/2010/main" val="3552216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Google Shape;184;p37">
            <a:extLst>
              <a:ext uri="{FF2B5EF4-FFF2-40B4-BE49-F238E27FC236}">
                <a16:creationId xmlns:a16="http://schemas.microsoft.com/office/drawing/2014/main" id="{4DDEA541-D9F0-EA8F-9DF0-25B8C8173351}"/>
              </a:ext>
            </a:extLst>
          </p:cNvPr>
          <p:cNvSpPr txBox="1">
            <a:spLocks/>
          </p:cNvSpPr>
          <p:nvPr/>
        </p:nvSpPr>
        <p:spPr>
          <a:xfrm>
            <a:off x="4464666" y="2448667"/>
            <a:ext cx="3692798" cy="564100"/>
          </a:xfrm>
          <a:prstGeom prst="rect">
            <a:avLst/>
          </a:prstGeom>
        </p:spPr>
        <p:txBody>
          <a:bodyPr spcFirstLastPara="1" vert="horz" wrap="square" lIns="121900" tIns="121900" rIns="121900" bIns="12190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 sz="2660" b="1" dirty="0">
                <a:solidFill>
                  <a:schemeClr val="bg1"/>
                </a:solidFill>
                <a:latin typeface="Poppins" pitchFamily="2" charset="77"/>
                <a:cs typeface="Poppins" pitchFamily="2" charset="77"/>
              </a:rPr>
              <a:t>License,</a:t>
            </a:r>
            <a:r>
              <a:rPr lang="en" sz="2660" b="1" dirty="0">
                <a:solidFill>
                  <a:schemeClr val="tx1"/>
                </a:solidFill>
                <a:latin typeface="Poppins" pitchFamily="2" charset="77"/>
                <a:cs typeface="Poppins" pitchFamily="2" charset="77"/>
              </a:rPr>
              <a:t> </a:t>
            </a:r>
            <a:r>
              <a:rPr lang="en" sz="2660" b="1" dirty="0">
                <a:solidFill>
                  <a:srgbClr val="00FFF0"/>
                </a:solidFill>
                <a:latin typeface="Poppins" pitchFamily="2" charset="77"/>
                <a:cs typeface="Poppins" pitchFamily="2" charset="77"/>
              </a:rPr>
              <a:t>Language and Size</a:t>
            </a:r>
            <a:endParaRPr lang="en-US" sz="2660" b="1" dirty="0">
              <a:solidFill>
                <a:schemeClr val="bg1"/>
              </a:solidFill>
              <a:latin typeface="Poppins" pitchFamily="2" charset="77"/>
              <a:cs typeface="Poppins" pitchFamily="2" charset="77"/>
            </a:endParaRPr>
          </a:p>
        </p:txBody>
      </p:sp>
      <p:sp>
        <p:nvSpPr>
          <p:cNvPr id="27" name="Google Shape;185;p37">
            <a:extLst>
              <a:ext uri="{FF2B5EF4-FFF2-40B4-BE49-F238E27FC236}">
                <a16:creationId xmlns:a16="http://schemas.microsoft.com/office/drawing/2014/main" id="{3704A0D0-DEAD-8357-2A20-6F7E9BFD4703}"/>
              </a:ext>
            </a:extLst>
          </p:cNvPr>
          <p:cNvSpPr txBox="1">
            <a:spLocks/>
          </p:cNvSpPr>
          <p:nvPr/>
        </p:nvSpPr>
        <p:spPr>
          <a:xfrm>
            <a:off x="8416067" y="3095400"/>
            <a:ext cx="763600" cy="763600"/>
          </a:xfrm>
          <a:prstGeom prst="rect">
            <a:avLst/>
          </a:prstGeom>
          <a:ln w="19050">
            <a:solidFill>
              <a:schemeClr val="bg1"/>
            </a:solidFill>
          </a:ln>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 sz="3200" b="1" dirty="0">
                <a:ln>
                  <a:solidFill>
                    <a:schemeClr val="tx1"/>
                  </a:solidFill>
                </a:ln>
                <a:solidFill>
                  <a:schemeClr val="bg1"/>
                </a:solidFill>
                <a:latin typeface="Poppins" pitchFamily="2" charset="77"/>
                <a:cs typeface="Poppins" pitchFamily="2" charset="77"/>
              </a:rPr>
              <a:t>11</a:t>
            </a:r>
          </a:p>
        </p:txBody>
      </p:sp>
      <p:sp>
        <p:nvSpPr>
          <p:cNvPr id="28" name="Google Shape;187;p37">
            <a:extLst>
              <a:ext uri="{FF2B5EF4-FFF2-40B4-BE49-F238E27FC236}">
                <a16:creationId xmlns:a16="http://schemas.microsoft.com/office/drawing/2014/main" id="{60FACD42-4478-C346-1040-22DFCDEBF13F}"/>
              </a:ext>
            </a:extLst>
          </p:cNvPr>
          <p:cNvSpPr txBox="1">
            <a:spLocks/>
          </p:cNvSpPr>
          <p:nvPr/>
        </p:nvSpPr>
        <p:spPr>
          <a:xfrm>
            <a:off x="8314467" y="2350484"/>
            <a:ext cx="4236613" cy="7036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2670" b="1" dirty="0">
                <a:solidFill>
                  <a:schemeClr val="bg1"/>
                </a:solidFill>
                <a:latin typeface="Poppins" pitchFamily="2" charset="77"/>
                <a:cs typeface="Poppins" pitchFamily="2" charset="77"/>
              </a:rPr>
              <a:t>Languages </a:t>
            </a:r>
            <a:r>
              <a:rPr lang="en" sz="2670" b="1" dirty="0">
                <a:solidFill>
                  <a:srgbClr val="00FFF0"/>
                </a:solidFill>
                <a:latin typeface="Poppins" pitchFamily="2" charset="77"/>
                <a:cs typeface="Poppins" pitchFamily="2" charset="77"/>
              </a:rPr>
              <a:t>Associations</a:t>
            </a:r>
            <a:endParaRPr lang="en-US" sz="2670" b="1" dirty="0">
              <a:solidFill>
                <a:schemeClr val="bg1"/>
              </a:solidFill>
              <a:latin typeface="Poppins" pitchFamily="2" charset="77"/>
              <a:cs typeface="Poppins" pitchFamily="2" charset="77"/>
            </a:endParaRPr>
          </a:p>
        </p:txBody>
      </p:sp>
      <p:sp>
        <p:nvSpPr>
          <p:cNvPr id="29" name="Google Shape;189;p37">
            <a:extLst>
              <a:ext uri="{FF2B5EF4-FFF2-40B4-BE49-F238E27FC236}">
                <a16:creationId xmlns:a16="http://schemas.microsoft.com/office/drawing/2014/main" id="{B21BFD8A-BCD4-45B6-9DD5-7A4B833B6DDA}"/>
              </a:ext>
            </a:extLst>
          </p:cNvPr>
          <p:cNvSpPr txBox="1">
            <a:spLocks/>
          </p:cNvSpPr>
          <p:nvPr/>
        </p:nvSpPr>
        <p:spPr>
          <a:xfrm>
            <a:off x="4464666" y="3972776"/>
            <a:ext cx="3849801" cy="7036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2670" b="1" dirty="0">
                <a:solidFill>
                  <a:schemeClr val="bg1"/>
                </a:solidFill>
                <a:latin typeface="Poppins" pitchFamily="2" charset="77"/>
                <a:cs typeface="Poppins" pitchFamily="2" charset="77"/>
              </a:rPr>
              <a:t>Expected Python </a:t>
            </a:r>
            <a:r>
              <a:rPr lang="en" sz="2670" b="1" dirty="0">
                <a:solidFill>
                  <a:srgbClr val="00FFF0"/>
                </a:solidFill>
                <a:latin typeface="Poppins" pitchFamily="2" charset="77"/>
                <a:cs typeface="Poppins" pitchFamily="2" charset="77"/>
              </a:rPr>
              <a:t>Contributions</a:t>
            </a:r>
            <a:endParaRPr lang="en-US" sz="2670" b="1" dirty="0">
              <a:solidFill>
                <a:schemeClr val="bg1"/>
              </a:solidFill>
              <a:latin typeface="Poppins" pitchFamily="2" charset="77"/>
              <a:cs typeface="Poppins" pitchFamily="2" charset="77"/>
            </a:endParaRPr>
          </a:p>
        </p:txBody>
      </p:sp>
      <p:sp>
        <p:nvSpPr>
          <p:cNvPr id="30" name="Google Shape;191;p37">
            <a:extLst>
              <a:ext uri="{FF2B5EF4-FFF2-40B4-BE49-F238E27FC236}">
                <a16:creationId xmlns:a16="http://schemas.microsoft.com/office/drawing/2014/main" id="{9864F871-72E0-2CCC-BE2F-6FEB24F5730C}"/>
              </a:ext>
            </a:extLst>
          </p:cNvPr>
          <p:cNvSpPr txBox="1">
            <a:spLocks/>
          </p:cNvSpPr>
          <p:nvPr/>
        </p:nvSpPr>
        <p:spPr>
          <a:xfrm>
            <a:off x="8314467" y="3943919"/>
            <a:ext cx="4022389" cy="7036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GB" sz="2670" b="1" dirty="0">
                <a:solidFill>
                  <a:schemeClr val="bg1"/>
                </a:solidFill>
                <a:latin typeface="Poppins" pitchFamily="2" charset="77"/>
                <a:cs typeface="Poppins" pitchFamily="2" charset="77"/>
              </a:rPr>
              <a:t>Size &amp; </a:t>
            </a:r>
            <a:r>
              <a:rPr lang="en-US" altLang="en-GB" sz="2670" b="1" dirty="0">
                <a:solidFill>
                  <a:srgbClr val="00FFF0"/>
                </a:solidFill>
                <a:latin typeface="Poppins" pitchFamily="2" charset="77"/>
                <a:cs typeface="Poppins" pitchFamily="2" charset="77"/>
              </a:rPr>
              <a:t>Contribution Effect</a:t>
            </a:r>
            <a:endParaRPr lang="en-US" sz="2670" b="1" dirty="0">
              <a:solidFill>
                <a:schemeClr val="bg1"/>
              </a:solidFill>
              <a:latin typeface="Poppins" pitchFamily="2" charset="77"/>
              <a:cs typeface="Poppins" pitchFamily="2" charset="77"/>
            </a:endParaRPr>
          </a:p>
        </p:txBody>
      </p:sp>
      <p:sp>
        <p:nvSpPr>
          <p:cNvPr id="31" name="Google Shape;193;p37">
            <a:extLst>
              <a:ext uri="{FF2B5EF4-FFF2-40B4-BE49-F238E27FC236}">
                <a16:creationId xmlns:a16="http://schemas.microsoft.com/office/drawing/2014/main" id="{F2961494-5254-9455-5CCE-998AE9A5A5C5}"/>
              </a:ext>
            </a:extLst>
          </p:cNvPr>
          <p:cNvSpPr txBox="1">
            <a:spLocks/>
          </p:cNvSpPr>
          <p:nvPr/>
        </p:nvSpPr>
        <p:spPr>
          <a:xfrm>
            <a:off x="4621667" y="3095400"/>
            <a:ext cx="763600" cy="763600"/>
          </a:xfrm>
          <a:prstGeom prst="rect">
            <a:avLst/>
          </a:prstGeom>
          <a:ln w="19050">
            <a:solidFill>
              <a:schemeClr val="bg1"/>
            </a:solidFill>
          </a:ln>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 sz="3200" b="1" dirty="0">
                <a:ln>
                  <a:solidFill>
                    <a:schemeClr val="tx1"/>
                  </a:solidFill>
                </a:ln>
                <a:solidFill>
                  <a:schemeClr val="bg1"/>
                </a:solidFill>
                <a:latin typeface="Poppins" pitchFamily="2" charset="77"/>
                <a:cs typeface="Poppins" pitchFamily="2" charset="77"/>
              </a:rPr>
              <a:t>10</a:t>
            </a:r>
          </a:p>
        </p:txBody>
      </p:sp>
      <p:sp>
        <p:nvSpPr>
          <p:cNvPr id="32" name="Google Shape;194;p37">
            <a:extLst>
              <a:ext uri="{FF2B5EF4-FFF2-40B4-BE49-F238E27FC236}">
                <a16:creationId xmlns:a16="http://schemas.microsoft.com/office/drawing/2014/main" id="{428BDE64-D136-7AE5-CB7A-1C734FF22471}"/>
              </a:ext>
            </a:extLst>
          </p:cNvPr>
          <p:cNvSpPr txBox="1">
            <a:spLocks/>
          </p:cNvSpPr>
          <p:nvPr/>
        </p:nvSpPr>
        <p:spPr>
          <a:xfrm>
            <a:off x="4621667" y="1492000"/>
            <a:ext cx="763600" cy="763600"/>
          </a:xfrm>
          <a:prstGeom prst="rect">
            <a:avLst/>
          </a:prstGeom>
          <a:ln w="19050">
            <a:solidFill>
              <a:schemeClr val="bg1"/>
            </a:solidFill>
          </a:ln>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 sz="3200" b="1" dirty="0">
                <a:ln>
                  <a:solidFill>
                    <a:schemeClr val="tx1"/>
                  </a:solidFill>
                </a:ln>
                <a:solidFill>
                  <a:schemeClr val="bg1"/>
                </a:solidFill>
                <a:latin typeface="Poppins" pitchFamily="2" charset="77"/>
                <a:cs typeface="Poppins" pitchFamily="2" charset="77"/>
              </a:rPr>
              <a:t>8</a:t>
            </a:r>
          </a:p>
        </p:txBody>
      </p:sp>
      <p:sp>
        <p:nvSpPr>
          <p:cNvPr id="33" name="Google Shape;195;p37">
            <a:extLst>
              <a:ext uri="{FF2B5EF4-FFF2-40B4-BE49-F238E27FC236}">
                <a16:creationId xmlns:a16="http://schemas.microsoft.com/office/drawing/2014/main" id="{45A36673-4541-493A-0AB4-904A131AC6AC}"/>
              </a:ext>
            </a:extLst>
          </p:cNvPr>
          <p:cNvSpPr txBox="1">
            <a:spLocks/>
          </p:cNvSpPr>
          <p:nvPr/>
        </p:nvSpPr>
        <p:spPr>
          <a:xfrm>
            <a:off x="8416067" y="1492000"/>
            <a:ext cx="763600" cy="763600"/>
          </a:xfrm>
          <a:prstGeom prst="rect">
            <a:avLst/>
          </a:prstGeom>
          <a:ln w="19050">
            <a:solidFill>
              <a:schemeClr val="bg1"/>
            </a:solidFill>
          </a:ln>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 sz="3200" b="1" dirty="0">
                <a:ln>
                  <a:solidFill>
                    <a:schemeClr val="tx1"/>
                  </a:solidFill>
                </a:ln>
                <a:solidFill>
                  <a:schemeClr val="bg1"/>
                </a:solidFill>
                <a:latin typeface="Poppins" pitchFamily="2" charset="77"/>
                <a:cs typeface="Poppins" pitchFamily="2" charset="77"/>
              </a:rPr>
              <a:t>9</a:t>
            </a:r>
          </a:p>
        </p:txBody>
      </p:sp>
      <p:sp>
        <p:nvSpPr>
          <p:cNvPr id="34" name="Google Shape;185;p37">
            <a:extLst>
              <a:ext uri="{FF2B5EF4-FFF2-40B4-BE49-F238E27FC236}">
                <a16:creationId xmlns:a16="http://schemas.microsoft.com/office/drawing/2014/main" id="{7F59922F-6DA4-0B02-EE7D-340661594BAA}"/>
              </a:ext>
            </a:extLst>
          </p:cNvPr>
          <p:cNvSpPr txBox="1">
            <a:spLocks/>
          </p:cNvSpPr>
          <p:nvPr/>
        </p:nvSpPr>
        <p:spPr>
          <a:xfrm>
            <a:off x="8416067" y="4711429"/>
            <a:ext cx="763600" cy="763600"/>
          </a:xfrm>
          <a:prstGeom prst="rect">
            <a:avLst/>
          </a:prstGeom>
          <a:ln w="19050" cap="flat" cmpd="sng">
            <a:solidFill>
              <a:schemeClr val="bg1"/>
            </a:solidFill>
            <a:prstDash val="solid"/>
            <a:round/>
            <a:headEnd type="none" w="sm" len="sm"/>
            <a:tailEnd type="none" w="sm" len="sm"/>
          </a:ln>
        </p:spPr>
        <p:txBody>
          <a:bodyPr spcFirstLastPara="1" vert="horz" wrap="square" lIns="121900" tIns="121900" rIns="121900" bIns="121900" rtlCol="0" anchor="ctr" anchorCtr="0">
            <a:noAutofit/>
          </a:bodyPr>
          <a:lstStyle>
            <a:lvl1pPr lvl="0" algn="ctr" defTabSz="914400" rtl="0" eaLnBrk="1" latinLnBrk="0" hangingPunct="1">
              <a:lnSpc>
                <a:spcPct val="90000"/>
              </a:lnSpc>
              <a:spcBef>
                <a:spcPts val="0"/>
              </a:spcBef>
              <a:spcAft>
                <a:spcPts val="0"/>
              </a:spcAft>
              <a:buSzPts val="3000"/>
              <a:buNone/>
              <a:defRPr sz="3200" b="1" kern="1200">
                <a:solidFill>
                  <a:schemeClr val="tx1"/>
                </a:solidFill>
                <a:latin typeface="Poppins"/>
                <a:ea typeface="Poppins"/>
                <a:cs typeface="Poppins"/>
                <a:sym typeface="Poppins"/>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rPr lang="en" dirty="0">
                <a:solidFill>
                  <a:schemeClr val="bg1"/>
                </a:solidFill>
              </a:rPr>
              <a:t>13</a:t>
            </a:r>
          </a:p>
        </p:txBody>
      </p:sp>
      <p:sp>
        <p:nvSpPr>
          <p:cNvPr id="35" name="Google Shape;189;p37">
            <a:extLst>
              <a:ext uri="{FF2B5EF4-FFF2-40B4-BE49-F238E27FC236}">
                <a16:creationId xmlns:a16="http://schemas.microsoft.com/office/drawing/2014/main" id="{2C3F8F11-7241-3A24-160A-24224E7D0E3B}"/>
              </a:ext>
            </a:extLst>
          </p:cNvPr>
          <p:cNvSpPr txBox="1">
            <a:spLocks/>
          </p:cNvSpPr>
          <p:nvPr/>
        </p:nvSpPr>
        <p:spPr>
          <a:xfrm>
            <a:off x="4464666" y="5715676"/>
            <a:ext cx="4022389" cy="703600"/>
          </a:xfrm>
          <a:prstGeom prst="rect">
            <a:avLst/>
          </a:prstGeom>
        </p:spPr>
        <p:txBody>
          <a:bodyPr spcFirstLastPara="1" vert="horz" wrap="square" lIns="121900" tIns="121900" rIns="121900" bIns="121900" rtlCol="0" anchor="ctr" anchorCtr="0">
            <a:noAutofit/>
          </a:bodyPr>
          <a:lstStyle>
            <a:lvl1pPr lvl="0" algn="l" defTabSz="914400" rtl="0" eaLnBrk="1" latinLnBrk="0" hangingPunct="1">
              <a:lnSpc>
                <a:spcPct val="90000"/>
              </a:lnSpc>
              <a:spcBef>
                <a:spcPts val="0"/>
              </a:spcBef>
              <a:spcAft>
                <a:spcPts val="0"/>
              </a:spcAft>
              <a:buSzPts val="2400"/>
              <a:buNone/>
              <a:defRPr sz="3200" kern="1200">
                <a:solidFill>
                  <a:schemeClr val="tx1"/>
                </a:solidFill>
                <a:latin typeface="+mj-lt"/>
                <a:ea typeface="+mj-ea"/>
                <a:cs typeface="+mj-cs"/>
              </a:defRPr>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altLang="en-GB" sz="2670" b="1" dirty="0">
                <a:solidFill>
                  <a:schemeClr val="bg1"/>
                </a:solidFill>
                <a:latin typeface="Poppins" pitchFamily="2" charset="77"/>
                <a:cs typeface="Poppins" pitchFamily="2" charset="77"/>
              </a:rPr>
              <a:t>Database &amp; </a:t>
            </a:r>
            <a:r>
              <a:rPr lang="en-US" altLang="en-GB" sz="2670" b="1" dirty="0">
                <a:solidFill>
                  <a:srgbClr val="00FFF0"/>
                </a:solidFill>
                <a:latin typeface="Poppins" pitchFamily="2" charset="77"/>
                <a:cs typeface="Poppins" pitchFamily="2" charset="77"/>
              </a:rPr>
              <a:t>Framework Correspondence</a:t>
            </a:r>
            <a:endParaRPr lang="en-US" sz="2670" b="1" dirty="0">
              <a:solidFill>
                <a:schemeClr val="bg1"/>
              </a:solidFill>
              <a:latin typeface="Poppins" pitchFamily="2" charset="77"/>
              <a:cs typeface="Poppins" pitchFamily="2" charset="77"/>
            </a:endParaRPr>
          </a:p>
        </p:txBody>
      </p:sp>
      <p:sp>
        <p:nvSpPr>
          <p:cNvPr id="36" name="Google Shape;191;p37">
            <a:extLst>
              <a:ext uri="{FF2B5EF4-FFF2-40B4-BE49-F238E27FC236}">
                <a16:creationId xmlns:a16="http://schemas.microsoft.com/office/drawing/2014/main" id="{B31F246B-E63F-E500-B4DC-CED09A036AE1}"/>
              </a:ext>
            </a:extLst>
          </p:cNvPr>
          <p:cNvSpPr txBox="1">
            <a:spLocks/>
          </p:cNvSpPr>
          <p:nvPr/>
        </p:nvSpPr>
        <p:spPr>
          <a:xfrm>
            <a:off x="8266394" y="5818351"/>
            <a:ext cx="4022389" cy="703600"/>
          </a:xfrm>
          <a:prstGeom prst="rect">
            <a:avLst/>
          </a:prstGeom>
        </p:spPr>
        <p:txBody>
          <a:bodyPr spcFirstLastPara="1" vert="horz" wrap="square" lIns="121900" tIns="121900" rIns="121900" bIns="121900" rtlCol="0" anchor="ctr" anchorCtr="0">
            <a:noAutofit/>
          </a:bodyPr>
          <a:lstStyle>
            <a:lvl1pPr lvl="0" algn="l" defTabSz="914400" rtl="0" eaLnBrk="1" latinLnBrk="0" hangingPunct="1">
              <a:lnSpc>
                <a:spcPct val="90000"/>
              </a:lnSpc>
              <a:spcBef>
                <a:spcPts val="0"/>
              </a:spcBef>
              <a:spcAft>
                <a:spcPts val="0"/>
              </a:spcAft>
              <a:buSzPts val="2400"/>
              <a:buNone/>
              <a:defRPr sz="3200" kern="1200">
                <a:solidFill>
                  <a:schemeClr val="tx1"/>
                </a:solidFill>
                <a:latin typeface="+mj-lt"/>
                <a:ea typeface="+mj-ea"/>
                <a:cs typeface="+mj-cs"/>
              </a:defRPr>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altLang="en-GB" sz="2670" b="1" dirty="0">
                <a:solidFill>
                  <a:schemeClr val="bg1"/>
                </a:solidFill>
                <a:latin typeface="Poppins" pitchFamily="2" charset="77"/>
                <a:cs typeface="Poppins" pitchFamily="2" charset="77"/>
              </a:rPr>
              <a:t>Generalizing </a:t>
            </a:r>
            <a:r>
              <a:rPr lang="en-US" altLang="en-GB" sz="2670" b="1" dirty="0">
                <a:solidFill>
                  <a:srgbClr val="00FFF0"/>
                </a:solidFill>
                <a:latin typeface="Poppins" pitchFamily="2" charset="77"/>
                <a:cs typeface="Poppins" pitchFamily="2" charset="77"/>
              </a:rPr>
              <a:t>Dynamic Typed </a:t>
            </a:r>
            <a:r>
              <a:rPr lang="en-US" altLang="en-GB" sz="2670" b="1" dirty="0">
                <a:solidFill>
                  <a:schemeClr val="bg1"/>
                </a:solidFill>
                <a:latin typeface="Poppins" pitchFamily="2" charset="77"/>
                <a:cs typeface="Poppins" pitchFamily="2" charset="77"/>
                <a:sym typeface="+mn-ea"/>
              </a:rPr>
              <a:t>Languages</a:t>
            </a:r>
            <a:endParaRPr lang="en-US" sz="2670" b="1" dirty="0">
              <a:solidFill>
                <a:schemeClr val="bg1"/>
              </a:solidFill>
              <a:latin typeface="Poppins" pitchFamily="2" charset="77"/>
              <a:cs typeface="Poppins" pitchFamily="2" charset="77"/>
            </a:endParaRPr>
          </a:p>
        </p:txBody>
      </p:sp>
      <p:sp>
        <p:nvSpPr>
          <p:cNvPr id="37" name="Google Shape;193;p37">
            <a:extLst>
              <a:ext uri="{FF2B5EF4-FFF2-40B4-BE49-F238E27FC236}">
                <a16:creationId xmlns:a16="http://schemas.microsoft.com/office/drawing/2014/main" id="{EB5A089E-DCCD-B3F4-0919-C1B3F64ADCDE}"/>
              </a:ext>
            </a:extLst>
          </p:cNvPr>
          <p:cNvSpPr txBox="1">
            <a:spLocks/>
          </p:cNvSpPr>
          <p:nvPr/>
        </p:nvSpPr>
        <p:spPr>
          <a:xfrm>
            <a:off x="4621667" y="4705233"/>
            <a:ext cx="763600" cy="763600"/>
          </a:xfrm>
          <a:prstGeom prst="rect">
            <a:avLst/>
          </a:prstGeom>
          <a:ln w="19050" cap="flat" cmpd="sng">
            <a:solidFill>
              <a:schemeClr val="bg1"/>
            </a:solidFill>
            <a:prstDash val="solid"/>
            <a:round/>
            <a:headEnd type="none" w="sm" len="sm"/>
            <a:tailEnd type="none" w="sm" len="sm"/>
          </a:ln>
        </p:spPr>
        <p:txBody>
          <a:bodyPr spcFirstLastPara="1" vert="horz" wrap="square" lIns="121900" tIns="121900" rIns="121900" bIns="121900" rtlCol="0" anchor="ctr" anchorCtr="0">
            <a:noAutofit/>
          </a:bodyPr>
          <a:lstStyle>
            <a:lvl1pPr lvl="0" algn="ctr" defTabSz="914400" rtl="0" eaLnBrk="1" latinLnBrk="0" hangingPunct="1">
              <a:lnSpc>
                <a:spcPct val="90000"/>
              </a:lnSpc>
              <a:spcBef>
                <a:spcPts val="0"/>
              </a:spcBef>
              <a:spcAft>
                <a:spcPts val="0"/>
              </a:spcAft>
              <a:buSzPts val="3000"/>
              <a:buNone/>
              <a:defRPr sz="3200" b="1" kern="1200">
                <a:solidFill>
                  <a:schemeClr val="tx1"/>
                </a:solidFill>
                <a:latin typeface="Poppins"/>
                <a:ea typeface="Poppins"/>
                <a:cs typeface="Poppins"/>
                <a:sym typeface="Poppins"/>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rPr lang="en" dirty="0">
                <a:solidFill>
                  <a:schemeClr val="bg1"/>
                </a:solidFill>
              </a:rPr>
              <a:t>12</a:t>
            </a:r>
          </a:p>
        </p:txBody>
      </p:sp>
      <p:sp>
        <p:nvSpPr>
          <p:cNvPr id="38" name="Google Shape;184;p37">
            <a:extLst>
              <a:ext uri="{FF2B5EF4-FFF2-40B4-BE49-F238E27FC236}">
                <a16:creationId xmlns:a16="http://schemas.microsoft.com/office/drawing/2014/main" id="{ABD04208-F610-DF85-F3EF-3F9BCE211DBA}"/>
              </a:ext>
            </a:extLst>
          </p:cNvPr>
          <p:cNvSpPr txBox="1">
            <a:spLocks/>
          </p:cNvSpPr>
          <p:nvPr/>
        </p:nvSpPr>
        <p:spPr>
          <a:xfrm>
            <a:off x="1190172" y="2323700"/>
            <a:ext cx="3518190" cy="703600"/>
          </a:xfrm>
          <a:prstGeom prst="rect">
            <a:avLst/>
          </a:prstGeom>
        </p:spPr>
        <p:txBody>
          <a:bodyPr spcFirstLastPara="1" vert="horz" wrap="square" lIns="121900" tIns="121900" rIns="121900" bIns="121900" rtlCol="0" anchor="ctr" anchorCtr="0">
            <a:noAutofit/>
          </a:bodyPr>
          <a:lstStyle>
            <a:lvl1pPr lvl="0" algn="l" defTabSz="914400" rtl="0" eaLnBrk="1" latinLnBrk="0" hangingPunct="1">
              <a:lnSpc>
                <a:spcPct val="90000"/>
              </a:lnSpc>
              <a:spcBef>
                <a:spcPts val="0"/>
              </a:spcBef>
              <a:spcAft>
                <a:spcPts val="0"/>
              </a:spcAft>
              <a:buSzPts val="2400"/>
              <a:buNone/>
              <a:defRPr sz="3200" kern="1200">
                <a:solidFill>
                  <a:schemeClr val="tx1"/>
                </a:solidFill>
                <a:latin typeface="+mj-lt"/>
                <a:ea typeface="+mj-ea"/>
                <a:cs typeface="+mj-cs"/>
              </a:defRPr>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 sz="2670" b="1" dirty="0">
                <a:solidFill>
                  <a:schemeClr val="bg1"/>
                </a:solidFill>
                <a:latin typeface="Poppins" pitchFamily="2" charset="77"/>
                <a:cs typeface="Poppins" pitchFamily="2" charset="77"/>
              </a:rPr>
              <a:t>Language</a:t>
            </a:r>
            <a:r>
              <a:rPr lang="en" sz="2670" b="1" dirty="0">
                <a:solidFill>
                  <a:schemeClr val="tx1"/>
                </a:solidFill>
                <a:latin typeface="Poppins" pitchFamily="2" charset="77"/>
                <a:cs typeface="Poppins" pitchFamily="2" charset="77"/>
              </a:rPr>
              <a:t> </a:t>
            </a:r>
            <a:r>
              <a:rPr lang="en" sz="2670" b="1" dirty="0">
                <a:solidFill>
                  <a:srgbClr val="00FFF0"/>
                </a:solidFill>
                <a:latin typeface="Poppins" pitchFamily="2" charset="77"/>
                <a:cs typeface="Poppins" pitchFamily="2" charset="77"/>
              </a:rPr>
              <a:t>Commonality</a:t>
            </a:r>
            <a:endParaRPr lang="en-US" sz="2670" b="1" dirty="0">
              <a:solidFill>
                <a:srgbClr val="00FFF0"/>
              </a:solidFill>
              <a:latin typeface="Poppins" pitchFamily="2" charset="77"/>
              <a:cs typeface="Poppins" pitchFamily="2" charset="77"/>
            </a:endParaRPr>
          </a:p>
        </p:txBody>
      </p:sp>
      <p:sp>
        <p:nvSpPr>
          <p:cNvPr id="39" name="Google Shape;194;p37">
            <a:extLst>
              <a:ext uri="{FF2B5EF4-FFF2-40B4-BE49-F238E27FC236}">
                <a16:creationId xmlns:a16="http://schemas.microsoft.com/office/drawing/2014/main" id="{DC3C36B3-5191-7A7D-E4CA-78AA36FB98AC}"/>
              </a:ext>
            </a:extLst>
          </p:cNvPr>
          <p:cNvSpPr txBox="1">
            <a:spLocks/>
          </p:cNvSpPr>
          <p:nvPr/>
        </p:nvSpPr>
        <p:spPr>
          <a:xfrm>
            <a:off x="1347172" y="1492000"/>
            <a:ext cx="763600" cy="763600"/>
          </a:xfrm>
          <a:prstGeom prst="rect">
            <a:avLst/>
          </a:prstGeom>
          <a:ln w="19050" cap="flat" cmpd="sng">
            <a:solidFill>
              <a:schemeClr val="bg1"/>
            </a:solidFill>
            <a:prstDash val="solid"/>
            <a:round/>
            <a:headEnd type="none" w="sm" len="sm"/>
            <a:tailEnd type="none" w="sm" len="sm"/>
          </a:ln>
        </p:spPr>
        <p:txBody>
          <a:bodyPr spcFirstLastPara="1" vert="horz" wrap="square" lIns="121900" tIns="121900" rIns="121900" bIns="121900" rtlCol="0" anchor="ctr" anchorCtr="0">
            <a:noAutofit/>
          </a:bodyPr>
          <a:lstStyle>
            <a:lvl1pPr lvl="0" algn="ctr" defTabSz="914400" rtl="0" eaLnBrk="1" latinLnBrk="0" hangingPunct="1">
              <a:lnSpc>
                <a:spcPct val="90000"/>
              </a:lnSpc>
              <a:spcBef>
                <a:spcPts val="0"/>
              </a:spcBef>
              <a:spcAft>
                <a:spcPts val="0"/>
              </a:spcAft>
              <a:buSzPts val="3000"/>
              <a:buNone/>
              <a:defRPr sz="3200" b="1" kern="1200">
                <a:solidFill>
                  <a:schemeClr val="tx1"/>
                </a:solidFill>
                <a:latin typeface="Poppins"/>
                <a:ea typeface="Poppins"/>
                <a:cs typeface="Poppins"/>
                <a:sym typeface="Poppins"/>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rPr lang="en" dirty="0">
                <a:solidFill>
                  <a:schemeClr val="bg1"/>
                </a:solidFill>
              </a:rPr>
              <a:t>7</a:t>
            </a:r>
          </a:p>
        </p:txBody>
      </p:sp>
      <p:sp>
        <p:nvSpPr>
          <p:cNvPr id="40" name="Google Shape;196;p37">
            <a:extLst>
              <a:ext uri="{FF2B5EF4-FFF2-40B4-BE49-F238E27FC236}">
                <a16:creationId xmlns:a16="http://schemas.microsoft.com/office/drawing/2014/main" id="{B11DB02D-74BB-D4D6-9F85-38A9B54F3356}"/>
              </a:ext>
            </a:extLst>
          </p:cNvPr>
          <p:cNvSpPr txBox="1">
            <a:spLocks/>
          </p:cNvSpPr>
          <p:nvPr/>
        </p:nvSpPr>
        <p:spPr>
          <a:xfrm>
            <a:off x="960000" y="516800"/>
            <a:ext cx="8457600" cy="7676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1"/>
                </a:solidFill>
                <a:latin typeface="Poppins" pitchFamily="2" charset="77"/>
                <a:cs typeface="Poppins" pitchFamily="2" charset="77"/>
              </a:rPr>
              <a:t>Agenda</a:t>
            </a:r>
          </a:p>
        </p:txBody>
      </p:sp>
    </p:spTree>
    <p:extLst>
      <p:ext uri="{BB962C8B-B14F-4D97-AF65-F5344CB8AC3E}">
        <p14:creationId xmlns:p14="http://schemas.microsoft.com/office/powerpoint/2010/main" val="2011485330"/>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License,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and Size</a:t>
            </a:r>
            <a:endParaRPr lang="en-US" b="1" dirty="0">
              <a:solidFill>
                <a:srgbClr val="00FFF0"/>
              </a:solidFill>
              <a:latin typeface="Poppins" pitchFamily="2" charset="77"/>
              <a:cs typeface="Poppins" pitchFamily="2" charset="77"/>
            </a:endParaRPr>
          </a:p>
        </p:txBody>
      </p:sp>
      <p:pic>
        <p:nvPicPr>
          <p:cNvPr id="4" name="Picture 3">
            <a:extLst>
              <a:ext uri="{FF2B5EF4-FFF2-40B4-BE49-F238E27FC236}">
                <a16:creationId xmlns:a16="http://schemas.microsoft.com/office/drawing/2014/main" id="{D3C325A7-CC41-E05F-F928-125CAF90EBC0}"/>
              </a:ext>
            </a:extLst>
          </p:cNvPr>
          <p:cNvPicPr>
            <a:picLocks noChangeAspect="1"/>
          </p:cNvPicPr>
          <p:nvPr/>
        </p:nvPicPr>
        <p:blipFill>
          <a:blip r:embed="rId3"/>
          <a:stretch>
            <a:fillRect/>
          </a:stretch>
        </p:blipFill>
        <p:spPr>
          <a:xfrm>
            <a:off x="838198" y="1379164"/>
            <a:ext cx="10042377" cy="635284"/>
          </a:xfrm>
          <a:prstGeom prst="rect">
            <a:avLst/>
          </a:prstGeom>
        </p:spPr>
      </p:pic>
      <p:sp>
        <p:nvSpPr>
          <p:cNvPr id="7" name="TextBox 6">
            <a:extLst>
              <a:ext uri="{FF2B5EF4-FFF2-40B4-BE49-F238E27FC236}">
                <a16:creationId xmlns:a16="http://schemas.microsoft.com/office/drawing/2014/main" id="{C39D58E7-3061-BCAA-7A11-DE471092CE02}"/>
              </a:ext>
            </a:extLst>
          </p:cNvPr>
          <p:cNvSpPr txBox="1"/>
          <p:nvPr/>
        </p:nvSpPr>
        <p:spPr>
          <a:xfrm>
            <a:off x="2356055" y="6412077"/>
            <a:ext cx="7479890"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Sample language and the used licenses for this language</a:t>
            </a:r>
          </a:p>
        </p:txBody>
      </p:sp>
      <p:pic>
        <p:nvPicPr>
          <p:cNvPr id="6" name="Picture 5">
            <a:extLst>
              <a:ext uri="{FF2B5EF4-FFF2-40B4-BE49-F238E27FC236}">
                <a16:creationId xmlns:a16="http://schemas.microsoft.com/office/drawing/2014/main" id="{B19ADB2E-3027-7812-BFF5-7EF9BBE44837}"/>
              </a:ext>
            </a:extLst>
          </p:cNvPr>
          <p:cNvPicPr>
            <a:picLocks noChangeAspect="1"/>
          </p:cNvPicPr>
          <p:nvPr/>
        </p:nvPicPr>
        <p:blipFill>
          <a:blip r:embed="rId4"/>
          <a:stretch>
            <a:fillRect/>
          </a:stretch>
        </p:blipFill>
        <p:spPr>
          <a:xfrm>
            <a:off x="361950" y="1901546"/>
            <a:ext cx="11468100" cy="4406462"/>
          </a:xfrm>
          <a:prstGeom prst="rect">
            <a:avLst/>
          </a:prstGeom>
        </p:spPr>
      </p:pic>
    </p:spTree>
    <p:extLst>
      <p:ext uri="{BB962C8B-B14F-4D97-AF65-F5344CB8AC3E}">
        <p14:creationId xmlns:p14="http://schemas.microsoft.com/office/powerpoint/2010/main" val="3458688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License,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Language and Size</a:t>
            </a:r>
            <a:endParaRPr lang="en-US" b="1" dirty="0">
              <a:solidFill>
                <a:srgbClr val="00FFF0"/>
              </a:solidFill>
              <a:latin typeface="Poppins" pitchFamily="2" charset="77"/>
              <a:cs typeface="Poppins" pitchFamily="2" charset="77"/>
            </a:endParaRPr>
          </a:p>
        </p:txBody>
      </p:sp>
      <p:sp>
        <p:nvSpPr>
          <p:cNvPr id="7" name="TextBox 6">
            <a:extLst>
              <a:ext uri="{FF2B5EF4-FFF2-40B4-BE49-F238E27FC236}">
                <a16:creationId xmlns:a16="http://schemas.microsoft.com/office/drawing/2014/main" id="{C39D58E7-3061-BCAA-7A11-DE471092CE02}"/>
              </a:ext>
            </a:extLst>
          </p:cNvPr>
          <p:cNvSpPr txBox="1"/>
          <p:nvPr/>
        </p:nvSpPr>
        <p:spPr>
          <a:xfrm>
            <a:off x="6692900" y="5818774"/>
            <a:ext cx="6225119" cy="338554"/>
          </a:xfrm>
          <a:prstGeom prst="rect">
            <a:avLst/>
          </a:prstGeom>
          <a:noFill/>
        </p:spPr>
        <p:txBody>
          <a:bodyPr wrap="square" rtlCol="0">
            <a:spAutoFit/>
          </a:bodyPr>
          <a:lstStyle/>
          <a:p>
            <a:r>
              <a:rPr lang="en-US" sz="1600" b="1" dirty="0">
                <a:solidFill>
                  <a:schemeClr val="bg1"/>
                </a:solidFill>
                <a:latin typeface="Avenir Book" panose="02000503020000020003" pitchFamily="2" charset="0"/>
              </a:rPr>
              <a:t>Correlation matrix between license, language and size</a:t>
            </a:r>
          </a:p>
        </p:txBody>
      </p:sp>
      <p:pic>
        <p:nvPicPr>
          <p:cNvPr id="5" name="Picture 4">
            <a:extLst>
              <a:ext uri="{FF2B5EF4-FFF2-40B4-BE49-F238E27FC236}">
                <a16:creationId xmlns:a16="http://schemas.microsoft.com/office/drawing/2014/main" id="{9C3D990A-AF7F-5248-A859-CA8C2D902E5C}"/>
              </a:ext>
            </a:extLst>
          </p:cNvPr>
          <p:cNvPicPr>
            <a:picLocks noChangeAspect="1"/>
          </p:cNvPicPr>
          <p:nvPr/>
        </p:nvPicPr>
        <p:blipFill>
          <a:blip r:embed="rId3"/>
          <a:stretch>
            <a:fillRect/>
          </a:stretch>
        </p:blipFill>
        <p:spPr>
          <a:xfrm>
            <a:off x="88900" y="2278147"/>
            <a:ext cx="6674706" cy="2481621"/>
          </a:xfrm>
          <a:prstGeom prst="rect">
            <a:avLst/>
          </a:prstGeom>
        </p:spPr>
      </p:pic>
      <p:pic>
        <p:nvPicPr>
          <p:cNvPr id="6" name="Picture 5">
            <a:extLst>
              <a:ext uri="{FF2B5EF4-FFF2-40B4-BE49-F238E27FC236}">
                <a16:creationId xmlns:a16="http://schemas.microsoft.com/office/drawing/2014/main" id="{D32A56EE-3ABD-9419-86C3-6555ECC9499E}"/>
              </a:ext>
            </a:extLst>
          </p:cNvPr>
          <p:cNvPicPr>
            <a:picLocks noChangeAspect="1"/>
          </p:cNvPicPr>
          <p:nvPr/>
        </p:nvPicPr>
        <p:blipFill>
          <a:blip r:embed="rId4"/>
          <a:stretch>
            <a:fillRect/>
          </a:stretch>
        </p:blipFill>
        <p:spPr>
          <a:xfrm>
            <a:off x="6540500" y="2287831"/>
            <a:ext cx="5562600" cy="3326914"/>
          </a:xfrm>
          <a:prstGeom prst="rect">
            <a:avLst/>
          </a:prstGeom>
        </p:spPr>
      </p:pic>
      <p:pic>
        <p:nvPicPr>
          <p:cNvPr id="8" name="Picture 7">
            <a:extLst>
              <a:ext uri="{FF2B5EF4-FFF2-40B4-BE49-F238E27FC236}">
                <a16:creationId xmlns:a16="http://schemas.microsoft.com/office/drawing/2014/main" id="{90153EBC-828C-AB91-8E0F-A2159FB87F41}"/>
              </a:ext>
            </a:extLst>
          </p:cNvPr>
          <p:cNvPicPr>
            <a:picLocks noChangeAspect="1"/>
          </p:cNvPicPr>
          <p:nvPr/>
        </p:nvPicPr>
        <p:blipFill>
          <a:blip r:embed="rId5"/>
          <a:stretch>
            <a:fillRect/>
          </a:stretch>
        </p:blipFill>
        <p:spPr>
          <a:xfrm>
            <a:off x="190500" y="1423170"/>
            <a:ext cx="10042377" cy="635284"/>
          </a:xfrm>
          <a:prstGeom prst="rect">
            <a:avLst/>
          </a:prstGeom>
        </p:spPr>
      </p:pic>
    </p:spTree>
    <p:extLst>
      <p:ext uri="{BB962C8B-B14F-4D97-AF65-F5344CB8AC3E}">
        <p14:creationId xmlns:p14="http://schemas.microsoft.com/office/powerpoint/2010/main" val="20861425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Languages </a:t>
            </a:r>
            <a:r>
              <a:rPr lang="en" b="1" dirty="0">
                <a:solidFill>
                  <a:srgbClr val="00FFF0"/>
                </a:solidFill>
                <a:latin typeface="Poppins" pitchFamily="2" charset="77"/>
                <a:cs typeface="Poppins" pitchFamily="2" charset="77"/>
              </a:rPr>
              <a:t>Associations</a:t>
            </a:r>
            <a:endParaRPr lang="en-US" b="1" dirty="0">
              <a:solidFill>
                <a:srgbClr val="00FFF0"/>
              </a:solidFill>
              <a:latin typeface="Poppins" pitchFamily="2" charset="77"/>
              <a:cs typeface="Poppins" pitchFamily="2" charset="77"/>
            </a:endParaRPr>
          </a:p>
        </p:txBody>
      </p:sp>
      <p:pic>
        <p:nvPicPr>
          <p:cNvPr id="4" name="Picture 3">
            <a:extLst>
              <a:ext uri="{FF2B5EF4-FFF2-40B4-BE49-F238E27FC236}">
                <a16:creationId xmlns:a16="http://schemas.microsoft.com/office/drawing/2014/main" id="{AF085D9A-3113-3DAF-DBC3-537AA9C58536}"/>
              </a:ext>
            </a:extLst>
          </p:cNvPr>
          <p:cNvPicPr>
            <a:picLocks noChangeAspect="1"/>
          </p:cNvPicPr>
          <p:nvPr/>
        </p:nvPicPr>
        <p:blipFill>
          <a:blip r:embed="rId3"/>
          <a:stretch>
            <a:fillRect/>
          </a:stretch>
        </p:blipFill>
        <p:spPr>
          <a:xfrm>
            <a:off x="226850" y="2443163"/>
            <a:ext cx="11738299" cy="1530417"/>
          </a:xfrm>
          <a:prstGeom prst="rect">
            <a:avLst/>
          </a:prstGeom>
        </p:spPr>
      </p:pic>
    </p:spTree>
    <p:extLst>
      <p:ext uri="{BB962C8B-B14F-4D97-AF65-F5344CB8AC3E}">
        <p14:creationId xmlns:p14="http://schemas.microsoft.com/office/powerpoint/2010/main" val="3797245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Languages </a:t>
            </a:r>
            <a:r>
              <a:rPr lang="en" b="1" dirty="0">
                <a:solidFill>
                  <a:srgbClr val="00FFF0"/>
                </a:solidFill>
                <a:latin typeface="Poppins" pitchFamily="2" charset="77"/>
                <a:cs typeface="Poppins" pitchFamily="2" charset="77"/>
              </a:rPr>
              <a:t>Associations</a:t>
            </a:r>
            <a:endParaRPr lang="en-US" b="1" dirty="0">
              <a:solidFill>
                <a:srgbClr val="00FFF0"/>
              </a:solidFill>
              <a:latin typeface="Poppins" pitchFamily="2" charset="77"/>
              <a:cs typeface="Poppins" pitchFamily="2" charset="77"/>
            </a:endParaRPr>
          </a:p>
        </p:txBody>
      </p:sp>
      <p:pic>
        <p:nvPicPr>
          <p:cNvPr id="10" name="Picture 9">
            <a:extLst>
              <a:ext uri="{FF2B5EF4-FFF2-40B4-BE49-F238E27FC236}">
                <a16:creationId xmlns:a16="http://schemas.microsoft.com/office/drawing/2014/main" id="{5D40B207-5588-2093-00A1-AE9CABF483AF}"/>
              </a:ext>
            </a:extLst>
          </p:cNvPr>
          <p:cNvPicPr>
            <a:picLocks noChangeAspect="1"/>
          </p:cNvPicPr>
          <p:nvPr/>
        </p:nvPicPr>
        <p:blipFill>
          <a:blip r:embed="rId3"/>
          <a:stretch>
            <a:fillRect/>
          </a:stretch>
        </p:blipFill>
        <p:spPr>
          <a:xfrm>
            <a:off x="1126297" y="1979629"/>
            <a:ext cx="9939405" cy="4386664"/>
          </a:xfrm>
          <a:prstGeom prst="rect">
            <a:avLst/>
          </a:prstGeom>
        </p:spPr>
      </p:pic>
      <p:pic>
        <p:nvPicPr>
          <p:cNvPr id="5" name="Picture 4">
            <a:extLst>
              <a:ext uri="{FF2B5EF4-FFF2-40B4-BE49-F238E27FC236}">
                <a16:creationId xmlns:a16="http://schemas.microsoft.com/office/drawing/2014/main" id="{F2B04823-F48F-E39A-E9C1-B47A5A507B20}"/>
              </a:ext>
            </a:extLst>
          </p:cNvPr>
          <p:cNvPicPr>
            <a:picLocks noChangeAspect="1"/>
          </p:cNvPicPr>
          <p:nvPr/>
        </p:nvPicPr>
        <p:blipFill>
          <a:blip r:embed="rId4"/>
          <a:stretch>
            <a:fillRect/>
          </a:stretch>
        </p:blipFill>
        <p:spPr>
          <a:xfrm>
            <a:off x="644026" y="1401746"/>
            <a:ext cx="8845151" cy="577883"/>
          </a:xfrm>
          <a:prstGeom prst="rect">
            <a:avLst/>
          </a:prstGeom>
        </p:spPr>
      </p:pic>
    </p:spTree>
    <p:extLst>
      <p:ext uri="{BB962C8B-B14F-4D97-AF65-F5344CB8AC3E}">
        <p14:creationId xmlns:p14="http://schemas.microsoft.com/office/powerpoint/2010/main" val="3875548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Languages </a:t>
            </a:r>
            <a:r>
              <a:rPr lang="en" b="1" dirty="0">
                <a:solidFill>
                  <a:srgbClr val="00FFF0"/>
                </a:solidFill>
                <a:latin typeface="Poppins" pitchFamily="2" charset="77"/>
                <a:cs typeface="Poppins" pitchFamily="2" charset="77"/>
              </a:rPr>
              <a:t>Associations</a:t>
            </a:r>
            <a:endParaRPr lang="en-US" b="1" dirty="0">
              <a:solidFill>
                <a:srgbClr val="00FFF0"/>
              </a:solidFill>
              <a:latin typeface="Poppins" pitchFamily="2" charset="77"/>
              <a:cs typeface="Poppins" pitchFamily="2" charset="77"/>
            </a:endParaRPr>
          </a:p>
        </p:txBody>
      </p:sp>
      <p:pic>
        <p:nvPicPr>
          <p:cNvPr id="5" name="Picture 4">
            <a:extLst>
              <a:ext uri="{FF2B5EF4-FFF2-40B4-BE49-F238E27FC236}">
                <a16:creationId xmlns:a16="http://schemas.microsoft.com/office/drawing/2014/main" id="{F2B04823-F48F-E39A-E9C1-B47A5A507B20}"/>
              </a:ext>
            </a:extLst>
          </p:cNvPr>
          <p:cNvPicPr>
            <a:picLocks noChangeAspect="1"/>
          </p:cNvPicPr>
          <p:nvPr/>
        </p:nvPicPr>
        <p:blipFill>
          <a:blip r:embed="rId3"/>
          <a:stretch>
            <a:fillRect/>
          </a:stretch>
        </p:blipFill>
        <p:spPr>
          <a:xfrm>
            <a:off x="580526" y="1516046"/>
            <a:ext cx="8845151" cy="577883"/>
          </a:xfrm>
          <a:prstGeom prst="rect">
            <a:avLst/>
          </a:prstGeom>
        </p:spPr>
      </p:pic>
      <p:pic>
        <p:nvPicPr>
          <p:cNvPr id="4" name="Picture 3">
            <a:extLst>
              <a:ext uri="{FF2B5EF4-FFF2-40B4-BE49-F238E27FC236}">
                <a16:creationId xmlns:a16="http://schemas.microsoft.com/office/drawing/2014/main" id="{1369A9DB-4CE1-0A24-3961-A17DF0FFDB4E}"/>
              </a:ext>
            </a:extLst>
          </p:cNvPr>
          <p:cNvPicPr>
            <a:picLocks noChangeAspect="1"/>
          </p:cNvPicPr>
          <p:nvPr/>
        </p:nvPicPr>
        <p:blipFill>
          <a:blip r:embed="rId4"/>
          <a:stretch>
            <a:fillRect/>
          </a:stretch>
        </p:blipFill>
        <p:spPr>
          <a:xfrm>
            <a:off x="490255" y="2208282"/>
            <a:ext cx="7002745" cy="1038054"/>
          </a:xfrm>
          <a:prstGeom prst="rect">
            <a:avLst/>
          </a:prstGeom>
        </p:spPr>
      </p:pic>
      <p:pic>
        <p:nvPicPr>
          <p:cNvPr id="9" name="Picture 8">
            <a:extLst>
              <a:ext uri="{FF2B5EF4-FFF2-40B4-BE49-F238E27FC236}">
                <a16:creationId xmlns:a16="http://schemas.microsoft.com/office/drawing/2014/main" id="{C0AC38C8-9D2F-F3F6-5824-009C054922B7}"/>
              </a:ext>
            </a:extLst>
          </p:cNvPr>
          <p:cNvPicPr>
            <a:picLocks noChangeAspect="1"/>
          </p:cNvPicPr>
          <p:nvPr/>
        </p:nvPicPr>
        <p:blipFill>
          <a:blip r:embed="rId5"/>
          <a:stretch>
            <a:fillRect/>
          </a:stretch>
        </p:blipFill>
        <p:spPr>
          <a:xfrm>
            <a:off x="2603500" y="3031929"/>
            <a:ext cx="5849166" cy="2800741"/>
          </a:xfrm>
          <a:prstGeom prst="rect">
            <a:avLst/>
          </a:prstGeom>
        </p:spPr>
      </p:pic>
      <p:sp>
        <p:nvSpPr>
          <p:cNvPr id="11" name="TextBox 10">
            <a:extLst>
              <a:ext uri="{FF2B5EF4-FFF2-40B4-BE49-F238E27FC236}">
                <a16:creationId xmlns:a16="http://schemas.microsoft.com/office/drawing/2014/main" id="{CBDC1B3B-F4BD-80EF-3182-1272EE03176E}"/>
              </a:ext>
            </a:extLst>
          </p:cNvPr>
          <p:cNvSpPr txBox="1"/>
          <p:nvPr/>
        </p:nvSpPr>
        <p:spPr>
          <a:xfrm>
            <a:off x="2346427" y="5996543"/>
            <a:ext cx="7499145"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Top three sets of programming languages used together </a:t>
            </a:r>
          </a:p>
        </p:txBody>
      </p:sp>
    </p:spTree>
    <p:extLst>
      <p:ext uri="{BB962C8B-B14F-4D97-AF65-F5344CB8AC3E}">
        <p14:creationId xmlns:p14="http://schemas.microsoft.com/office/powerpoint/2010/main" val="3597340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Languages </a:t>
            </a:r>
            <a:r>
              <a:rPr lang="en" b="1" dirty="0">
                <a:solidFill>
                  <a:srgbClr val="00FFF0"/>
                </a:solidFill>
                <a:latin typeface="Poppins" pitchFamily="2" charset="77"/>
                <a:cs typeface="Poppins" pitchFamily="2" charset="77"/>
              </a:rPr>
              <a:t>Associations</a:t>
            </a:r>
            <a:endParaRPr lang="en-US" b="1" dirty="0">
              <a:solidFill>
                <a:srgbClr val="00FFF0"/>
              </a:solidFill>
              <a:latin typeface="Poppins" pitchFamily="2" charset="77"/>
              <a:cs typeface="Poppins" pitchFamily="2" charset="77"/>
            </a:endParaRPr>
          </a:p>
        </p:txBody>
      </p:sp>
      <p:pic>
        <p:nvPicPr>
          <p:cNvPr id="4" name="Picture 3">
            <a:extLst>
              <a:ext uri="{FF2B5EF4-FFF2-40B4-BE49-F238E27FC236}">
                <a16:creationId xmlns:a16="http://schemas.microsoft.com/office/drawing/2014/main" id="{1369A9DB-4CE1-0A24-3961-A17DF0FFDB4E}"/>
              </a:ext>
            </a:extLst>
          </p:cNvPr>
          <p:cNvPicPr>
            <a:picLocks noChangeAspect="1"/>
          </p:cNvPicPr>
          <p:nvPr/>
        </p:nvPicPr>
        <p:blipFill>
          <a:blip r:embed="rId3"/>
          <a:stretch>
            <a:fillRect/>
          </a:stretch>
        </p:blipFill>
        <p:spPr>
          <a:xfrm>
            <a:off x="580526" y="2092970"/>
            <a:ext cx="7002745" cy="1038054"/>
          </a:xfrm>
          <a:prstGeom prst="rect">
            <a:avLst/>
          </a:prstGeom>
        </p:spPr>
      </p:pic>
      <p:sp>
        <p:nvSpPr>
          <p:cNvPr id="11" name="TextBox 10">
            <a:extLst>
              <a:ext uri="{FF2B5EF4-FFF2-40B4-BE49-F238E27FC236}">
                <a16:creationId xmlns:a16="http://schemas.microsoft.com/office/drawing/2014/main" id="{CBDC1B3B-F4BD-80EF-3182-1272EE03176E}"/>
              </a:ext>
            </a:extLst>
          </p:cNvPr>
          <p:cNvSpPr txBox="1"/>
          <p:nvPr/>
        </p:nvSpPr>
        <p:spPr>
          <a:xfrm>
            <a:off x="4081898" y="5844143"/>
            <a:ext cx="7499145"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Top four association rules</a:t>
            </a:r>
          </a:p>
        </p:txBody>
      </p:sp>
      <p:pic>
        <p:nvPicPr>
          <p:cNvPr id="6" name="Picture 5">
            <a:extLst>
              <a:ext uri="{FF2B5EF4-FFF2-40B4-BE49-F238E27FC236}">
                <a16:creationId xmlns:a16="http://schemas.microsoft.com/office/drawing/2014/main" id="{41360A96-A8EB-9EBF-3893-F81E0F837FA7}"/>
              </a:ext>
            </a:extLst>
          </p:cNvPr>
          <p:cNvPicPr>
            <a:picLocks noChangeAspect="1"/>
          </p:cNvPicPr>
          <p:nvPr/>
        </p:nvPicPr>
        <p:blipFill>
          <a:blip r:embed="rId4"/>
          <a:stretch>
            <a:fillRect/>
          </a:stretch>
        </p:blipFill>
        <p:spPr>
          <a:xfrm>
            <a:off x="1212203" y="2973561"/>
            <a:ext cx="9259592" cy="2619741"/>
          </a:xfrm>
          <a:prstGeom prst="rect">
            <a:avLst/>
          </a:prstGeom>
        </p:spPr>
      </p:pic>
      <p:pic>
        <p:nvPicPr>
          <p:cNvPr id="8" name="Picture 7">
            <a:extLst>
              <a:ext uri="{FF2B5EF4-FFF2-40B4-BE49-F238E27FC236}">
                <a16:creationId xmlns:a16="http://schemas.microsoft.com/office/drawing/2014/main" id="{07348CF7-75AC-211B-590D-D3984A506B54}"/>
              </a:ext>
            </a:extLst>
          </p:cNvPr>
          <p:cNvPicPr>
            <a:picLocks noChangeAspect="1"/>
          </p:cNvPicPr>
          <p:nvPr/>
        </p:nvPicPr>
        <p:blipFill>
          <a:blip r:embed="rId5"/>
          <a:stretch>
            <a:fillRect/>
          </a:stretch>
        </p:blipFill>
        <p:spPr>
          <a:xfrm>
            <a:off x="580526" y="1490133"/>
            <a:ext cx="9593014" cy="695422"/>
          </a:xfrm>
          <a:prstGeom prst="rect">
            <a:avLst/>
          </a:prstGeom>
        </p:spPr>
      </p:pic>
    </p:spTree>
    <p:extLst>
      <p:ext uri="{BB962C8B-B14F-4D97-AF65-F5344CB8AC3E}">
        <p14:creationId xmlns:p14="http://schemas.microsoft.com/office/powerpoint/2010/main" val="11974841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Expected Python </a:t>
            </a:r>
            <a:r>
              <a:rPr lang="en" b="1" dirty="0">
                <a:solidFill>
                  <a:srgbClr val="00FFF0"/>
                </a:solidFill>
                <a:latin typeface="Poppins" pitchFamily="2" charset="77"/>
                <a:cs typeface="Poppins" pitchFamily="2" charset="77"/>
              </a:rPr>
              <a:t>Contributions</a:t>
            </a:r>
            <a:endParaRPr lang="en-US" b="1" dirty="0">
              <a:solidFill>
                <a:srgbClr val="00FFF0"/>
              </a:solidFill>
              <a:latin typeface="Poppins" pitchFamily="2" charset="77"/>
              <a:cs typeface="Poppins" pitchFamily="2" charset="77"/>
            </a:endParaRPr>
          </a:p>
        </p:txBody>
      </p:sp>
      <p:pic>
        <p:nvPicPr>
          <p:cNvPr id="5" name="Picture 4">
            <a:extLst>
              <a:ext uri="{FF2B5EF4-FFF2-40B4-BE49-F238E27FC236}">
                <a16:creationId xmlns:a16="http://schemas.microsoft.com/office/drawing/2014/main" id="{EB965F5A-D7AE-6908-F655-8ED6C9373341}"/>
              </a:ext>
            </a:extLst>
          </p:cNvPr>
          <p:cNvPicPr>
            <a:picLocks noChangeAspect="1"/>
          </p:cNvPicPr>
          <p:nvPr/>
        </p:nvPicPr>
        <p:blipFill>
          <a:blip r:embed="rId3"/>
          <a:stretch>
            <a:fillRect/>
          </a:stretch>
        </p:blipFill>
        <p:spPr>
          <a:xfrm>
            <a:off x="331720" y="1665297"/>
            <a:ext cx="11860280" cy="1057423"/>
          </a:xfrm>
          <a:prstGeom prst="rect">
            <a:avLst/>
          </a:prstGeom>
        </p:spPr>
      </p:pic>
      <p:pic>
        <p:nvPicPr>
          <p:cNvPr id="9" name="Picture 8">
            <a:extLst>
              <a:ext uri="{FF2B5EF4-FFF2-40B4-BE49-F238E27FC236}">
                <a16:creationId xmlns:a16="http://schemas.microsoft.com/office/drawing/2014/main" id="{61FF8E9D-42D3-5DD9-8C50-88BD6A0C86BF}"/>
              </a:ext>
            </a:extLst>
          </p:cNvPr>
          <p:cNvPicPr>
            <a:picLocks noChangeAspect="1"/>
          </p:cNvPicPr>
          <p:nvPr/>
        </p:nvPicPr>
        <p:blipFill>
          <a:blip r:embed="rId4"/>
          <a:stretch>
            <a:fillRect/>
          </a:stretch>
        </p:blipFill>
        <p:spPr>
          <a:xfrm>
            <a:off x="3150796" y="2324100"/>
            <a:ext cx="5415731" cy="4312357"/>
          </a:xfrm>
          <a:prstGeom prst="rect">
            <a:avLst/>
          </a:prstGeom>
        </p:spPr>
      </p:pic>
    </p:spTree>
    <p:extLst>
      <p:ext uri="{BB962C8B-B14F-4D97-AF65-F5344CB8AC3E}">
        <p14:creationId xmlns:p14="http://schemas.microsoft.com/office/powerpoint/2010/main" val="11242825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Expected Python </a:t>
            </a:r>
            <a:r>
              <a:rPr lang="en" b="1" dirty="0">
                <a:solidFill>
                  <a:srgbClr val="00FFF0"/>
                </a:solidFill>
                <a:latin typeface="Poppins" pitchFamily="2" charset="77"/>
                <a:cs typeface="Poppins" pitchFamily="2" charset="77"/>
              </a:rPr>
              <a:t>Contributions</a:t>
            </a:r>
            <a:endParaRPr lang="en-US" b="1" dirty="0">
              <a:solidFill>
                <a:srgbClr val="00FFF0"/>
              </a:solidFill>
              <a:latin typeface="Poppins" pitchFamily="2" charset="77"/>
              <a:cs typeface="Poppins" pitchFamily="2" charset="77"/>
            </a:endParaRPr>
          </a:p>
        </p:txBody>
      </p:sp>
      <p:pic>
        <p:nvPicPr>
          <p:cNvPr id="5" name="Picture 4">
            <a:extLst>
              <a:ext uri="{FF2B5EF4-FFF2-40B4-BE49-F238E27FC236}">
                <a16:creationId xmlns:a16="http://schemas.microsoft.com/office/drawing/2014/main" id="{EB965F5A-D7AE-6908-F655-8ED6C9373341}"/>
              </a:ext>
            </a:extLst>
          </p:cNvPr>
          <p:cNvPicPr>
            <a:picLocks noChangeAspect="1"/>
          </p:cNvPicPr>
          <p:nvPr/>
        </p:nvPicPr>
        <p:blipFill>
          <a:blip r:embed="rId3"/>
          <a:stretch>
            <a:fillRect/>
          </a:stretch>
        </p:blipFill>
        <p:spPr>
          <a:xfrm>
            <a:off x="331720" y="1478683"/>
            <a:ext cx="11860280" cy="1057423"/>
          </a:xfrm>
          <a:prstGeom prst="rect">
            <a:avLst/>
          </a:prstGeom>
        </p:spPr>
      </p:pic>
      <p:pic>
        <p:nvPicPr>
          <p:cNvPr id="4" name="Picture 3">
            <a:extLst>
              <a:ext uri="{FF2B5EF4-FFF2-40B4-BE49-F238E27FC236}">
                <a16:creationId xmlns:a16="http://schemas.microsoft.com/office/drawing/2014/main" id="{7539F199-416A-D817-2B2C-24360BCDB93D}"/>
              </a:ext>
            </a:extLst>
          </p:cNvPr>
          <p:cNvPicPr>
            <a:picLocks noChangeAspect="1"/>
          </p:cNvPicPr>
          <p:nvPr/>
        </p:nvPicPr>
        <p:blipFill>
          <a:blip r:embed="rId4"/>
          <a:stretch>
            <a:fillRect/>
          </a:stretch>
        </p:blipFill>
        <p:spPr>
          <a:xfrm>
            <a:off x="625475" y="2589151"/>
            <a:ext cx="10941050" cy="3903724"/>
          </a:xfrm>
          <a:prstGeom prst="rect">
            <a:avLst/>
          </a:prstGeom>
        </p:spPr>
      </p:pic>
    </p:spTree>
    <p:extLst>
      <p:ext uri="{BB962C8B-B14F-4D97-AF65-F5344CB8AC3E}">
        <p14:creationId xmlns:p14="http://schemas.microsoft.com/office/powerpoint/2010/main" val="18597667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Expected Python </a:t>
            </a:r>
            <a:r>
              <a:rPr lang="en" b="1" dirty="0">
                <a:solidFill>
                  <a:srgbClr val="00FFF0"/>
                </a:solidFill>
                <a:latin typeface="Poppins" pitchFamily="2" charset="77"/>
                <a:cs typeface="Poppins" pitchFamily="2" charset="77"/>
              </a:rPr>
              <a:t>Contributions</a:t>
            </a:r>
            <a:endParaRPr lang="en-US" b="1" dirty="0">
              <a:solidFill>
                <a:srgbClr val="00FFF0"/>
              </a:solidFill>
              <a:latin typeface="Poppins" pitchFamily="2" charset="77"/>
              <a:cs typeface="Poppins" pitchFamily="2" charset="77"/>
            </a:endParaRPr>
          </a:p>
        </p:txBody>
      </p:sp>
      <p:pic>
        <p:nvPicPr>
          <p:cNvPr id="5" name="Picture 4">
            <a:extLst>
              <a:ext uri="{FF2B5EF4-FFF2-40B4-BE49-F238E27FC236}">
                <a16:creationId xmlns:a16="http://schemas.microsoft.com/office/drawing/2014/main" id="{EB965F5A-D7AE-6908-F655-8ED6C9373341}"/>
              </a:ext>
            </a:extLst>
          </p:cNvPr>
          <p:cNvPicPr>
            <a:picLocks noChangeAspect="1"/>
          </p:cNvPicPr>
          <p:nvPr/>
        </p:nvPicPr>
        <p:blipFill>
          <a:blip r:embed="rId3"/>
          <a:stretch>
            <a:fillRect/>
          </a:stretch>
        </p:blipFill>
        <p:spPr>
          <a:xfrm>
            <a:off x="331720" y="1478683"/>
            <a:ext cx="11860280" cy="1057423"/>
          </a:xfrm>
          <a:prstGeom prst="rect">
            <a:avLst/>
          </a:prstGeom>
        </p:spPr>
      </p:pic>
      <p:pic>
        <p:nvPicPr>
          <p:cNvPr id="6" name="Picture 5" descr="A graph with green and blue lines&#10;&#10;Description automatically generated with low confidence">
            <a:extLst>
              <a:ext uri="{FF2B5EF4-FFF2-40B4-BE49-F238E27FC236}">
                <a16:creationId xmlns:a16="http://schemas.microsoft.com/office/drawing/2014/main" id="{5A1C0508-F977-9B58-772E-9358759A6965}"/>
              </a:ext>
            </a:extLst>
          </p:cNvPr>
          <p:cNvPicPr>
            <a:picLocks noChangeAspect="1"/>
          </p:cNvPicPr>
          <p:nvPr/>
        </p:nvPicPr>
        <p:blipFill>
          <a:blip r:embed="rId4"/>
          <a:stretch>
            <a:fillRect/>
          </a:stretch>
        </p:blipFill>
        <p:spPr>
          <a:xfrm>
            <a:off x="694951" y="2536106"/>
            <a:ext cx="10802098" cy="3864681"/>
          </a:xfrm>
          <a:prstGeom prst="rect">
            <a:avLst/>
          </a:prstGeom>
        </p:spPr>
      </p:pic>
    </p:spTree>
    <p:extLst>
      <p:ext uri="{BB962C8B-B14F-4D97-AF65-F5344CB8AC3E}">
        <p14:creationId xmlns:p14="http://schemas.microsoft.com/office/powerpoint/2010/main" val="1758437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GB" b="1" dirty="0">
                <a:solidFill>
                  <a:schemeClr val="bg1"/>
                </a:solidFill>
                <a:latin typeface="Poppins" pitchFamily="2" charset="77"/>
                <a:cs typeface="Poppins" pitchFamily="2" charset="77"/>
              </a:rPr>
              <a:t>Size &amp; </a:t>
            </a:r>
            <a:r>
              <a:rPr lang="en-US" altLang="en-GB" b="1" dirty="0">
                <a:solidFill>
                  <a:srgbClr val="00FFF0"/>
                </a:solidFill>
                <a:latin typeface="Poppins" pitchFamily="2" charset="77"/>
                <a:cs typeface="Poppins" pitchFamily="2" charset="77"/>
              </a:rPr>
              <a:t>Contribution Effect</a:t>
            </a:r>
          </a:p>
        </p:txBody>
      </p:sp>
      <p:pic>
        <p:nvPicPr>
          <p:cNvPr id="3" name="Picture 2"/>
          <p:cNvPicPr>
            <a:picLocks noChangeAspect="1"/>
          </p:cNvPicPr>
          <p:nvPr/>
        </p:nvPicPr>
        <p:blipFill>
          <a:blip r:embed="rId3"/>
          <a:stretch>
            <a:fillRect/>
          </a:stretch>
        </p:blipFill>
        <p:spPr>
          <a:xfrm>
            <a:off x="426720" y="1522730"/>
            <a:ext cx="11361420" cy="879475"/>
          </a:xfrm>
          <a:prstGeom prst="rect">
            <a:avLst/>
          </a:prstGeom>
        </p:spPr>
      </p:pic>
      <p:pic>
        <p:nvPicPr>
          <p:cNvPr id="4" name="Picture 3"/>
          <p:cNvPicPr>
            <a:picLocks noChangeAspect="1"/>
          </p:cNvPicPr>
          <p:nvPr/>
        </p:nvPicPr>
        <p:blipFill>
          <a:blip r:embed="rId4"/>
          <a:stretch>
            <a:fillRect/>
          </a:stretch>
        </p:blipFill>
        <p:spPr>
          <a:xfrm>
            <a:off x="552450" y="2782570"/>
            <a:ext cx="9913620" cy="814070"/>
          </a:xfrm>
          <a:prstGeom prst="rect">
            <a:avLst/>
          </a:prstGeom>
        </p:spPr>
      </p:pic>
      <p:pic>
        <p:nvPicPr>
          <p:cNvPr id="8" name="Picture 7"/>
          <p:cNvPicPr>
            <a:picLocks noChangeAspect="1"/>
          </p:cNvPicPr>
          <p:nvPr/>
        </p:nvPicPr>
        <p:blipFill>
          <a:blip r:embed="rId5"/>
          <a:stretch>
            <a:fillRect/>
          </a:stretch>
        </p:blipFill>
        <p:spPr>
          <a:xfrm>
            <a:off x="3112770" y="4185285"/>
            <a:ext cx="5553075" cy="14287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Basics</a:t>
            </a:r>
            <a:endParaRPr lang="en-US" b="1" dirty="0">
              <a:solidFill>
                <a:srgbClr val="00FFF0"/>
              </a:solidFill>
              <a:latin typeface="Poppins" pitchFamily="2" charset="77"/>
              <a:cs typeface="Poppins" pitchFamily="2" charset="77"/>
            </a:endParaRPr>
          </a:p>
        </p:txBody>
      </p:sp>
      <p:sp>
        <p:nvSpPr>
          <p:cNvPr id="3" name="Content Placeholder 2">
            <a:extLst>
              <a:ext uri="{FF2B5EF4-FFF2-40B4-BE49-F238E27FC236}">
                <a16:creationId xmlns:a16="http://schemas.microsoft.com/office/drawing/2014/main" id="{411BAC55-8A1F-944B-026F-DBD820A551BC}"/>
              </a:ext>
            </a:extLst>
          </p:cNvPr>
          <p:cNvSpPr>
            <a:spLocks noGrp="1"/>
          </p:cNvSpPr>
          <p:nvPr>
            <p:ph idx="1"/>
          </p:nvPr>
        </p:nvSpPr>
        <p:spPr>
          <a:xfrm>
            <a:off x="838199" y="1825625"/>
            <a:ext cx="11161889" cy="3102416"/>
          </a:xfrm>
        </p:spPr>
        <p:txBody>
          <a:bodyPr>
            <a:normAutofit/>
          </a:bodyPr>
          <a:lstStyle/>
          <a:p>
            <a:pPr>
              <a:lnSpc>
                <a:spcPct val="200000"/>
              </a:lnSpc>
              <a:buFont typeface="Apple Symbols" panose="02000000000000000000" pitchFamily="2" charset="-79"/>
              <a:buChar char="⬡"/>
            </a:pPr>
            <a:r>
              <a:rPr lang="en-US" sz="1800" dirty="0">
                <a:solidFill>
                  <a:schemeClr val="bg1"/>
                </a:solidFill>
                <a:latin typeface="Poppins" pitchFamily="2" charset="77"/>
                <a:cs typeface="Poppins" pitchFamily="2" charset="77"/>
              </a:rPr>
              <a:t>Choosing a </a:t>
            </a:r>
            <a:r>
              <a:rPr lang="en-US" sz="1800" dirty="0">
                <a:solidFill>
                  <a:srgbClr val="00FFF0"/>
                </a:solidFill>
                <a:latin typeface="Poppins" pitchFamily="2" charset="77"/>
                <a:cs typeface="Poppins" pitchFamily="2" charset="77"/>
              </a:rPr>
              <a:t>technology or programming language </a:t>
            </a:r>
            <a:r>
              <a:rPr lang="en-US" sz="1800" dirty="0">
                <a:solidFill>
                  <a:schemeClr val="bg1"/>
                </a:solidFill>
                <a:latin typeface="Poppins" pitchFamily="2" charset="77"/>
                <a:cs typeface="Poppins" pitchFamily="2" charset="77"/>
              </a:rPr>
              <a:t>is still one of the </a:t>
            </a:r>
            <a:r>
              <a:rPr lang="en-US" sz="1800" dirty="0">
                <a:solidFill>
                  <a:srgbClr val="62FFB8"/>
                </a:solidFill>
                <a:latin typeface="Poppins" pitchFamily="2" charset="77"/>
                <a:cs typeface="Poppins" pitchFamily="2" charset="77"/>
              </a:rPr>
              <a:t>hardest decisions </a:t>
            </a:r>
            <a:r>
              <a:rPr lang="en-US" sz="1800" dirty="0">
                <a:solidFill>
                  <a:schemeClr val="bg1"/>
                </a:solidFill>
                <a:latin typeface="Poppins" pitchFamily="2" charset="77"/>
                <a:cs typeface="Poppins" pitchFamily="2" charset="77"/>
              </a:rPr>
              <a:t>that have to be made internally in </a:t>
            </a:r>
            <a:r>
              <a:rPr lang="en-US" sz="1800" dirty="0">
                <a:solidFill>
                  <a:srgbClr val="FFFBA4"/>
                </a:solidFill>
                <a:latin typeface="Poppins" pitchFamily="2" charset="77"/>
                <a:cs typeface="Poppins" pitchFamily="2" charset="77"/>
              </a:rPr>
              <a:t>software engineering firms</a:t>
            </a:r>
          </a:p>
          <a:p>
            <a:pPr>
              <a:lnSpc>
                <a:spcPct val="200000"/>
              </a:lnSpc>
              <a:buFont typeface="Apple Symbols" panose="02000000000000000000" pitchFamily="2" charset="-79"/>
              <a:buChar char="⬡"/>
            </a:pPr>
            <a:r>
              <a:rPr lang="en-US" sz="1800" dirty="0">
                <a:solidFill>
                  <a:schemeClr val="bg1"/>
                </a:solidFill>
                <a:latin typeface="Poppins" pitchFamily="2" charset="77"/>
                <a:cs typeface="Poppins" pitchFamily="2" charset="77"/>
              </a:rPr>
              <a:t>In this, we consider a </a:t>
            </a:r>
            <a:r>
              <a:rPr lang="en-US" sz="1800" dirty="0">
                <a:solidFill>
                  <a:srgbClr val="00FFF0"/>
                </a:solidFill>
                <a:latin typeface="Poppins" pitchFamily="2" charset="77"/>
                <a:cs typeface="Poppins" pitchFamily="2" charset="77"/>
              </a:rPr>
              <a:t>data science approach </a:t>
            </a:r>
            <a:r>
              <a:rPr lang="en-US" sz="1800" dirty="0">
                <a:solidFill>
                  <a:schemeClr val="bg1"/>
                </a:solidFill>
                <a:latin typeface="Poppins" pitchFamily="2" charset="77"/>
                <a:cs typeface="Poppins" pitchFamily="2" charset="77"/>
              </a:rPr>
              <a:t>to </a:t>
            </a:r>
            <a:r>
              <a:rPr lang="en-US" sz="1800" dirty="0">
                <a:solidFill>
                  <a:srgbClr val="62FFB8"/>
                </a:solidFill>
                <a:latin typeface="Poppins" pitchFamily="2" charset="77"/>
                <a:cs typeface="Poppins" pitchFamily="2" charset="77"/>
              </a:rPr>
              <a:t>distinguish different languages</a:t>
            </a:r>
          </a:p>
          <a:p>
            <a:pPr lvl="1">
              <a:lnSpc>
                <a:spcPct val="200000"/>
              </a:lnSpc>
              <a:buFont typeface="Apple Symbols" panose="02000000000000000000" pitchFamily="2" charset="-79"/>
              <a:buChar char="⬡"/>
            </a:pPr>
            <a:r>
              <a:rPr lang="en-US" sz="1800" dirty="0">
                <a:solidFill>
                  <a:schemeClr val="bg1"/>
                </a:solidFill>
                <a:latin typeface="Poppins" pitchFamily="2" charset="77"/>
                <a:cs typeface="Poppins" pitchFamily="2" charset="77"/>
              </a:rPr>
              <a:t>Consider features such as </a:t>
            </a:r>
            <a:r>
              <a:rPr lang="en-US" sz="1800" dirty="0">
                <a:solidFill>
                  <a:srgbClr val="FFFBA4"/>
                </a:solidFill>
                <a:latin typeface="Poppins" pitchFamily="2" charset="77"/>
                <a:cs typeface="Poppins" pitchFamily="2" charset="77"/>
              </a:rPr>
              <a:t>success, collaboration, activity, endangerment, FOSS, etc</a:t>
            </a:r>
            <a:r>
              <a:rPr lang="en-US" sz="1800" dirty="0">
                <a:solidFill>
                  <a:schemeClr val="bg1"/>
                </a:solidFill>
                <a:latin typeface="Poppins" pitchFamily="2" charset="77"/>
                <a:cs typeface="Poppins" pitchFamily="2" charset="77"/>
              </a:rPr>
              <a:t>.</a:t>
            </a:r>
          </a:p>
          <a:p>
            <a:pPr lvl="1">
              <a:lnSpc>
                <a:spcPct val="200000"/>
              </a:lnSpc>
              <a:buFont typeface="Apple Symbols" panose="02000000000000000000" pitchFamily="2" charset="-79"/>
              <a:buChar char="⬡"/>
            </a:pPr>
            <a:r>
              <a:rPr lang="en-US" sz="1800" dirty="0">
                <a:solidFill>
                  <a:schemeClr val="bg1"/>
                </a:solidFill>
                <a:latin typeface="Poppins" pitchFamily="2" charset="77"/>
                <a:cs typeface="Poppins" pitchFamily="2" charset="77"/>
              </a:rPr>
              <a:t>Using variables such as </a:t>
            </a:r>
            <a:r>
              <a:rPr lang="en-US" sz="1800" dirty="0">
                <a:solidFill>
                  <a:srgbClr val="00FFF0"/>
                </a:solidFill>
                <a:latin typeface="Poppins" pitchFamily="2" charset="77"/>
                <a:cs typeface="Poppins" pitchFamily="2" charset="77"/>
              </a:rPr>
              <a:t>stars, pull requests, commits, archrivals, licenses, etc.</a:t>
            </a:r>
          </a:p>
          <a:p>
            <a:pPr marL="0" indent="0">
              <a:buNone/>
            </a:pPr>
            <a:endParaRPr lang="en-US" sz="1800" dirty="0">
              <a:latin typeface="Poppins" pitchFamily="2" charset="77"/>
              <a:cs typeface="Poppins" pitchFamily="2" charset="77"/>
            </a:endParaRPr>
          </a:p>
        </p:txBody>
      </p:sp>
    </p:spTree>
    <p:extLst>
      <p:ext uri="{BB962C8B-B14F-4D97-AF65-F5344CB8AC3E}">
        <p14:creationId xmlns:p14="http://schemas.microsoft.com/office/powerpoint/2010/main" val="11193246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GB" b="1" dirty="0">
                <a:solidFill>
                  <a:schemeClr val="bg1"/>
                </a:solidFill>
                <a:latin typeface="Poppins" pitchFamily="2" charset="77"/>
                <a:cs typeface="Poppins" pitchFamily="2" charset="77"/>
              </a:rPr>
              <a:t>Size &amp; </a:t>
            </a:r>
            <a:r>
              <a:rPr lang="en-US" altLang="en-GB" b="1" dirty="0">
                <a:solidFill>
                  <a:srgbClr val="00FFF0"/>
                </a:solidFill>
                <a:latin typeface="Poppins" pitchFamily="2" charset="77"/>
                <a:cs typeface="Poppins" pitchFamily="2" charset="77"/>
              </a:rPr>
              <a:t>Contribution Effect</a:t>
            </a:r>
          </a:p>
        </p:txBody>
      </p:sp>
      <p:pic>
        <p:nvPicPr>
          <p:cNvPr id="3" name="Picture 2"/>
          <p:cNvPicPr>
            <a:picLocks noChangeAspect="1"/>
          </p:cNvPicPr>
          <p:nvPr/>
        </p:nvPicPr>
        <p:blipFill>
          <a:blip r:embed="rId3"/>
          <a:stretch>
            <a:fillRect/>
          </a:stretch>
        </p:blipFill>
        <p:spPr>
          <a:xfrm>
            <a:off x="426720" y="1522730"/>
            <a:ext cx="11361420" cy="879475"/>
          </a:xfrm>
          <a:prstGeom prst="rect">
            <a:avLst/>
          </a:prstGeom>
        </p:spPr>
      </p:pic>
      <p:pic>
        <p:nvPicPr>
          <p:cNvPr id="6" name="Picture 5"/>
          <p:cNvPicPr>
            <a:picLocks noChangeAspect="1"/>
          </p:cNvPicPr>
          <p:nvPr/>
        </p:nvPicPr>
        <p:blipFill>
          <a:blip r:embed="rId4"/>
          <a:stretch>
            <a:fillRect/>
          </a:stretch>
        </p:blipFill>
        <p:spPr>
          <a:xfrm>
            <a:off x="654685" y="2804160"/>
            <a:ext cx="9968865" cy="23647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GB" b="1" dirty="0">
                <a:solidFill>
                  <a:schemeClr val="bg1"/>
                </a:solidFill>
                <a:latin typeface="Poppins" pitchFamily="2" charset="77"/>
                <a:cs typeface="Poppins" pitchFamily="2" charset="77"/>
              </a:rPr>
              <a:t>Size &amp; </a:t>
            </a:r>
            <a:r>
              <a:rPr lang="en-US" altLang="en-GB" b="1" dirty="0">
                <a:solidFill>
                  <a:srgbClr val="00FFF0"/>
                </a:solidFill>
                <a:latin typeface="Poppins" pitchFamily="2" charset="77"/>
                <a:cs typeface="Poppins" pitchFamily="2" charset="77"/>
              </a:rPr>
              <a:t>Contribution Effect</a:t>
            </a:r>
          </a:p>
        </p:txBody>
      </p:sp>
      <p:pic>
        <p:nvPicPr>
          <p:cNvPr id="3" name="Picture 2"/>
          <p:cNvPicPr>
            <a:picLocks noChangeAspect="1"/>
          </p:cNvPicPr>
          <p:nvPr/>
        </p:nvPicPr>
        <p:blipFill>
          <a:blip r:embed="rId3"/>
          <a:stretch>
            <a:fillRect/>
          </a:stretch>
        </p:blipFill>
        <p:spPr>
          <a:xfrm>
            <a:off x="426720" y="1522730"/>
            <a:ext cx="11361420" cy="879475"/>
          </a:xfrm>
          <a:prstGeom prst="rect">
            <a:avLst/>
          </a:prstGeom>
        </p:spPr>
      </p:pic>
      <p:pic>
        <p:nvPicPr>
          <p:cNvPr id="5" name="Picture 4"/>
          <p:cNvPicPr>
            <a:picLocks noChangeAspect="1"/>
          </p:cNvPicPr>
          <p:nvPr/>
        </p:nvPicPr>
        <p:blipFill>
          <a:blip r:embed="rId4"/>
          <a:stretch>
            <a:fillRect/>
          </a:stretch>
        </p:blipFill>
        <p:spPr>
          <a:xfrm>
            <a:off x="838200" y="2839720"/>
            <a:ext cx="9711690" cy="269367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Database &amp; </a:t>
            </a:r>
            <a:r>
              <a:rPr lang="en-US" altLang="en-GB" b="1" dirty="0">
                <a:solidFill>
                  <a:srgbClr val="00FFF0"/>
                </a:solidFill>
                <a:latin typeface="Poppins" pitchFamily="2" charset="77"/>
                <a:cs typeface="Poppins" pitchFamily="2" charset="77"/>
              </a:rPr>
              <a:t>Framework Correspondence</a:t>
            </a:r>
          </a:p>
        </p:txBody>
      </p:sp>
      <p:pic>
        <p:nvPicPr>
          <p:cNvPr id="16" name="Picture 15"/>
          <p:cNvPicPr>
            <a:picLocks noChangeAspect="1"/>
          </p:cNvPicPr>
          <p:nvPr/>
        </p:nvPicPr>
        <p:blipFill>
          <a:blip r:embed="rId3"/>
          <a:stretch>
            <a:fillRect/>
          </a:stretch>
        </p:blipFill>
        <p:spPr>
          <a:xfrm>
            <a:off x="544830" y="3201670"/>
            <a:ext cx="11102340" cy="66167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Database &amp; </a:t>
            </a:r>
            <a:r>
              <a:rPr lang="en-US" altLang="en-GB" b="1" dirty="0">
                <a:solidFill>
                  <a:srgbClr val="00FFF0"/>
                </a:solidFill>
                <a:latin typeface="Poppins" pitchFamily="2" charset="77"/>
                <a:cs typeface="Poppins" pitchFamily="2" charset="77"/>
              </a:rPr>
              <a:t>Framework Correspondence</a:t>
            </a:r>
          </a:p>
        </p:txBody>
      </p:sp>
      <p:pic>
        <p:nvPicPr>
          <p:cNvPr id="12" name="Picture 11"/>
          <p:cNvPicPr>
            <a:picLocks noChangeAspect="1"/>
          </p:cNvPicPr>
          <p:nvPr/>
        </p:nvPicPr>
        <p:blipFill>
          <a:blip r:embed="rId3"/>
          <a:stretch>
            <a:fillRect/>
          </a:stretch>
        </p:blipFill>
        <p:spPr>
          <a:xfrm>
            <a:off x="2421890" y="3967480"/>
            <a:ext cx="5800725" cy="2476500"/>
          </a:xfrm>
          <a:prstGeom prst="rect">
            <a:avLst/>
          </a:prstGeom>
        </p:spPr>
      </p:pic>
      <p:pic>
        <p:nvPicPr>
          <p:cNvPr id="13" name="Picture 12"/>
          <p:cNvPicPr>
            <a:picLocks noChangeAspect="1"/>
          </p:cNvPicPr>
          <p:nvPr/>
        </p:nvPicPr>
        <p:blipFill>
          <a:blip r:embed="rId4"/>
          <a:stretch>
            <a:fillRect/>
          </a:stretch>
        </p:blipFill>
        <p:spPr>
          <a:xfrm>
            <a:off x="5320030" y="1388745"/>
            <a:ext cx="5809615" cy="2476500"/>
          </a:xfrm>
          <a:prstGeom prst="rect">
            <a:avLst/>
          </a:prstGeom>
        </p:spPr>
      </p:pic>
      <p:sp>
        <p:nvSpPr>
          <p:cNvPr id="15" name="Text Box 14"/>
          <p:cNvSpPr txBox="1"/>
          <p:nvPr/>
        </p:nvSpPr>
        <p:spPr>
          <a:xfrm>
            <a:off x="838200" y="2151380"/>
            <a:ext cx="3820795" cy="953135"/>
          </a:xfrm>
          <a:prstGeom prst="rect">
            <a:avLst/>
          </a:prstGeom>
          <a:noFill/>
        </p:spPr>
        <p:txBody>
          <a:bodyPr wrap="square" rtlCol="0" anchor="t">
            <a:spAutoFit/>
          </a:bodyPr>
          <a:lstStyle/>
          <a:p>
            <a:r>
              <a:rPr lang="en-US" altLang="en-GB" sz="2800" b="1" dirty="0">
                <a:solidFill>
                  <a:schemeClr val="bg1"/>
                </a:solidFill>
                <a:latin typeface="Poppins" pitchFamily="2" charset="77"/>
                <a:cs typeface="Poppins" pitchFamily="2" charset="77"/>
                <a:sym typeface="+mn-ea"/>
              </a:rPr>
              <a:t>Let’s Explore Our </a:t>
            </a:r>
            <a:r>
              <a:rPr lang="en-US" altLang="en-GB" sz="2800" b="1" dirty="0">
                <a:solidFill>
                  <a:srgbClr val="00FFF0"/>
                </a:solidFill>
                <a:latin typeface="Poppins" pitchFamily="2" charset="77"/>
                <a:cs typeface="Poppins" pitchFamily="2" charset="77"/>
                <a:sym typeface="+mn-ea"/>
              </a:rPr>
              <a:t>Data</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Database &amp; </a:t>
            </a:r>
            <a:r>
              <a:rPr lang="en-US" altLang="en-GB" b="1" dirty="0">
                <a:solidFill>
                  <a:srgbClr val="00FFF0"/>
                </a:solidFill>
                <a:latin typeface="Poppins" pitchFamily="2" charset="77"/>
                <a:cs typeface="Poppins" pitchFamily="2" charset="77"/>
              </a:rPr>
              <a:t>Framework Correspondence</a:t>
            </a:r>
          </a:p>
        </p:txBody>
      </p:sp>
      <p:sp>
        <p:nvSpPr>
          <p:cNvPr id="15" name="Text Box 14"/>
          <p:cNvSpPr txBox="1"/>
          <p:nvPr/>
        </p:nvSpPr>
        <p:spPr>
          <a:xfrm>
            <a:off x="838200" y="2494280"/>
            <a:ext cx="3820795" cy="521970"/>
          </a:xfrm>
          <a:prstGeom prst="rect">
            <a:avLst/>
          </a:prstGeom>
          <a:noFill/>
        </p:spPr>
        <p:txBody>
          <a:bodyPr wrap="square" rtlCol="0" anchor="t">
            <a:spAutoFit/>
          </a:bodyPr>
          <a:lstStyle/>
          <a:p>
            <a:r>
              <a:rPr lang="en-US" altLang="en-GB" sz="2800" b="1" dirty="0">
                <a:solidFill>
                  <a:schemeClr val="bg1"/>
                </a:solidFill>
                <a:latin typeface="Poppins" pitchFamily="2" charset="77"/>
                <a:cs typeface="Poppins" pitchFamily="2" charset="77"/>
                <a:sym typeface="+mn-ea"/>
              </a:rPr>
              <a:t>How did we solve it?</a:t>
            </a:r>
            <a:endParaRPr lang="en-US" altLang="en-GB" sz="2800" b="1" dirty="0">
              <a:solidFill>
                <a:srgbClr val="00FFF0"/>
              </a:solidFill>
              <a:latin typeface="Poppins" pitchFamily="2" charset="77"/>
              <a:cs typeface="Poppins" pitchFamily="2" charset="77"/>
              <a:sym typeface="+mn-ea"/>
            </a:endParaRPr>
          </a:p>
        </p:txBody>
      </p:sp>
      <p:pic>
        <p:nvPicPr>
          <p:cNvPr id="3" name="Picture 2"/>
          <p:cNvPicPr>
            <a:picLocks noChangeAspect="1"/>
          </p:cNvPicPr>
          <p:nvPr/>
        </p:nvPicPr>
        <p:blipFill>
          <a:blip r:embed="rId3"/>
          <a:stretch>
            <a:fillRect/>
          </a:stretch>
        </p:blipFill>
        <p:spPr>
          <a:xfrm>
            <a:off x="684530" y="1691005"/>
            <a:ext cx="10363200" cy="480695"/>
          </a:xfrm>
          <a:prstGeom prst="rect">
            <a:avLst/>
          </a:prstGeom>
        </p:spPr>
      </p:pic>
      <p:pic>
        <p:nvPicPr>
          <p:cNvPr id="4" name="Picture 3"/>
          <p:cNvPicPr>
            <a:picLocks noChangeAspect="1"/>
          </p:cNvPicPr>
          <p:nvPr/>
        </p:nvPicPr>
        <p:blipFill>
          <a:blip r:embed="rId4"/>
          <a:stretch>
            <a:fillRect/>
          </a:stretch>
        </p:blipFill>
        <p:spPr>
          <a:xfrm>
            <a:off x="1315085" y="3171190"/>
            <a:ext cx="8734425" cy="286893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Database &amp; </a:t>
            </a:r>
            <a:r>
              <a:rPr lang="en-US" altLang="en-GB" b="1" dirty="0">
                <a:solidFill>
                  <a:srgbClr val="00FFF0"/>
                </a:solidFill>
                <a:latin typeface="Poppins" pitchFamily="2" charset="77"/>
                <a:cs typeface="Poppins" pitchFamily="2" charset="77"/>
              </a:rPr>
              <a:t>Framework Correspondence</a:t>
            </a:r>
          </a:p>
        </p:txBody>
      </p:sp>
      <p:pic>
        <p:nvPicPr>
          <p:cNvPr id="5" name="Picture 4"/>
          <p:cNvPicPr>
            <a:picLocks noChangeAspect="1"/>
          </p:cNvPicPr>
          <p:nvPr/>
        </p:nvPicPr>
        <p:blipFill>
          <a:blip r:embed="rId3"/>
          <a:stretch>
            <a:fillRect/>
          </a:stretch>
        </p:blipFill>
        <p:spPr>
          <a:xfrm>
            <a:off x="838200" y="1476765"/>
            <a:ext cx="10470515" cy="835025"/>
          </a:xfrm>
          <a:prstGeom prst="rect">
            <a:avLst/>
          </a:prstGeom>
        </p:spPr>
      </p:pic>
      <p:pic>
        <p:nvPicPr>
          <p:cNvPr id="6" name="Picture 5"/>
          <p:cNvPicPr>
            <a:picLocks noChangeAspect="1"/>
          </p:cNvPicPr>
          <p:nvPr/>
        </p:nvPicPr>
        <p:blipFill>
          <a:blip r:embed="rId4"/>
          <a:stretch>
            <a:fillRect/>
          </a:stretch>
        </p:blipFill>
        <p:spPr>
          <a:xfrm>
            <a:off x="838200" y="2325370"/>
            <a:ext cx="4911725" cy="4221480"/>
          </a:xfrm>
          <a:prstGeom prst="rect">
            <a:avLst/>
          </a:prstGeom>
        </p:spPr>
      </p:pic>
      <p:pic>
        <p:nvPicPr>
          <p:cNvPr id="7" name="Picture 6"/>
          <p:cNvPicPr>
            <a:picLocks noChangeAspect="1"/>
          </p:cNvPicPr>
          <p:nvPr/>
        </p:nvPicPr>
        <p:blipFill>
          <a:blip r:embed="rId5"/>
          <a:stretch>
            <a:fillRect/>
          </a:stretch>
        </p:blipFill>
        <p:spPr>
          <a:xfrm>
            <a:off x="6198235" y="2325370"/>
            <a:ext cx="4950460" cy="4221480"/>
          </a:xfrm>
          <a:prstGeom prst="rect">
            <a:avLst/>
          </a:prstGeom>
        </p:spPr>
      </p:pic>
      <p:pic>
        <p:nvPicPr>
          <p:cNvPr id="8" name="Picture 7"/>
          <p:cNvPicPr>
            <a:picLocks noChangeAspect="1"/>
          </p:cNvPicPr>
          <p:nvPr/>
        </p:nvPicPr>
        <p:blipFill>
          <a:blip r:embed="rId6"/>
          <a:stretch>
            <a:fillRect/>
          </a:stretch>
        </p:blipFill>
        <p:spPr>
          <a:xfrm>
            <a:off x="8368665" y="1694375"/>
            <a:ext cx="1114425" cy="4953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Database &amp; </a:t>
            </a:r>
            <a:r>
              <a:rPr lang="en-US" altLang="en-GB" b="1" dirty="0">
                <a:solidFill>
                  <a:srgbClr val="00FFF0"/>
                </a:solidFill>
                <a:latin typeface="Poppins" pitchFamily="2" charset="77"/>
                <a:cs typeface="Poppins" pitchFamily="2" charset="77"/>
              </a:rPr>
              <a:t>Framework Correspondence</a:t>
            </a:r>
          </a:p>
        </p:txBody>
      </p:sp>
      <p:pic>
        <p:nvPicPr>
          <p:cNvPr id="3" name="Picture 2"/>
          <p:cNvPicPr>
            <a:picLocks noChangeAspect="1"/>
          </p:cNvPicPr>
          <p:nvPr/>
        </p:nvPicPr>
        <p:blipFill>
          <a:blip r:embed="rId3"/>
          <a:stretch>
            <a:fillRect/>
          </a:stretch>
        </p:blipFill>
        <p:spPr>
          <a:xfrm>
            <a:off x="3490912" y="1559733"/>
            <a:ext cx="5210175" cy="819150"/>
          </a:xfrm>
          <a:prstGeom prst="rect">
            <a:avLst/>
          </a:prstGeom>
        </p:spPr>
      </p:pic>
      <p:pic>
        <p:nvPicPr>
          <p:cNvPr id="4" name="Picture 3"/>
          <p:cNvPicPr>
            <a:picLocks noChangeAspect="1"/>
          </p:cNvPicPr>
          <p:nvPr/>
        </p:nvPicPr>
        <p:blipFill>
          <a:blip r:embed="rId4"/>
          <a:stretch>
            <a:fillRect/>
          </a:stretch>
        </p:blipFill>
        <p:spPr>
          <a:xfrm>
            <a:off x="740410" y="2558415"/>
            <a:ext cx="10391775" cy="22479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Database &amp; </a:t>
            </a:r>
            <a:r>
              <a:rPr lang="en-US" altLang="en-GB" b="1" dirty="0">
                <a:solidFill>
                  <a:srgbClr val="00FFF0"/>
                </a:solidFill>
                <a:latin typeface="Poppins" pitchFamily="2" charset="77"/>
                <a:cs typeface="Poppins" pitchFamily="2" charset="77"/>
              </a:rPr>
              <a:t>Framework Correspondence</a:t>
            </a:r>
          </a:p>
        </p:txBody>
      </p:sp>
      <p:pic>
        <p:nvPicPr>
          <p:cNvPr id="3" name="Picture 2"/>
          <p:cNvPicPr>
            <a:picLocks noChangeAspect="1"/>
          </p:cNvPicPr>
          <p:nvPr/>
        </p:nvPicPr>
        <p:blipFill>
          <a:blip r:embed="rId3"/>
          <a:stretch>
            <a:fillRect/>
          </a:stretch>
        </p:blipFill>
        <p:spPr>
          <a:xfrm>
            <a:off x="3490912" y="1621184"/>
            <a:ext cx="5210175" cy="819150"/>
          </a:xfrm>
          <a:prstGeom prst="rect">
            <a:avLst/>
          </a:prstGeom>
        </p:spPr>
      </p:pic>
      <p:pic>
        <p:nvPicPr>
          <p:cNvPr id="5" name="Picture 4"/>
          <p:cNvPicPr>
            <a:picLocks noChangeAspect="1"/>
          </p:cNvPicPr>
          <p:nvPr/>
        </p:nvPicPr>
        <p:blipFill>
          <a:blip r:embed="rId4"/>
          <a:stretch>
            <a:fillRect/>
          </a:stretch>
        </p:blipFill>
        <p:spPr>
          <a:xfrm>
            <a:off x="250190" y="2467610"/>
            <a:ext cx="11820525" cy="29718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Database &amp; </a:t>
            </a:r>
            <a:r>
              <a:rPr lang="en-US" altLang="en-GB" b="1" dirty="0">
                <a:solidFill>
                  <a:srgbClr val="00FFF0"/>
                </a:solidFill>
                <a:latin typeface="Poppins" pitchFamily="2" charset="77"/>
                <a:cs typeface="Poppins" pitchFamily="2" charset="77"/>
              </a:rPr>
              <a:t>Framework Correspondence</a:t>
            </a:r>
          </a:p>
        </p:txBody>
      </p:sp>
      <p:pic>
        <p:nvPicPr>
          <p:cNvPr id="4" name="Picture 3"/>
          <p:cNvPicPr>
            <a:picLocks noChangeAspect="1"/>
          </p:cNvPicPr>
          <p:nvPr/>
        </p:nvPicPr>
        <p:blipFill>
          <a:blip r:embed="rId3"/>
          <a:stretch>
            <a:fillRect/>
          </a:stretch>
        </p:blipFill>
        <p:spPr>
          <a:xfrm>
            <a:off x="381635" y="2726055"/>
            <a:ext cx="11693525" cy="2614295"/>
          </a:xfrm>
          <a:prstGeom prst="rect">
            <a:avLst/>
          </a:prstGeom>
        </p:spPr>
      </p:pic>
      <p:sp>
        <p:nvSpPr>
          <p:cNvPr id="6" name="Text Box 5"/>
          <p:cNvSpPr txBox="1"/>
          <p:nvPr/>
        </p:nvSpPr>
        <p:spPr>
          <a:xfrm>
            <a:off x="3402965" y="1691005"/>
            <a:ext cx="1628775" cy="368300"/>
          </a:xfrm>
          <a:prstGeom prst="rect">
            <a:avLst/>
          </a:prstGeom>
          <a:noFill/>
        </p:spPr>
        <p:txBody>
          <a:bodyPr wrap="square" rtlCol="0" anchor="t">
            <a:spAutoFit/>
          </a:bodyPr>
          <a:lstStyle/>
          <a:p>
            <a:r>
              <a:rPr lang="en-US" altLang="en-GB" b="1" dirty="0">
                <a:solidFill>
                  <a:srgbClr val="00FFF0"/>
                </a:solidFill>
                <a:latin typeface="Poppins" pitchFamily="2" charset="77"/>
                <a:cs typeface="Poppins" pitchFamily="2" charset="77"/>
                <a:sym typeface="+mn-ea"/>
              </a:rPr>
              <a:t> </a:t>
            </a:r>
            <a:endParaRPr lang="en-US" altLang="en-GB" sz="3200" b="1" dirty="0">
              <a:solidFill>
                <a:srgbClr val="00FFF0"/>
              </a:solidFill>
              <a:latin typeface="Poppins" pitchFamily="2" charset="77"/>
              <a:cs typeface="Poppins" pitchFamily="2" charset="77"/>
              <a:sym typeface="+mn-ea"/>
            </a:endParaRPr>
          </a:p>
        </p:txBody>
      </p:sp>
      <p:sp>
        <p:nvSpPr>
          <p:cNvPr id="7" name="Text Box 6"/>
          <p:cNvSpPr txBox="1"/>
          <p:nvPr/>
        </p:nvSpPr>
        <p:spPr>
          <a:xfrm>
            <a:off x="5031740" y="1690688"/>
            <a:ext cx="1645285" cy="553085"/>
          </a:xfrm>
          <a:prstGeom prst="rect">
            <a:avLst/>
          </a:prstGeom>
          <a:noFill/>
        </p:spPr>
        <p:txBody>
          <a:bodyPr wrap="none" rtlCol="0">
            <a:spAutoFit/>
          </a:bodyPr>
          <a:lstStyle/>
          <a:p>
            <a:pPr algn="l"/>
            <a:r>
              <a:rPr lang="en-US" altLang="en-GB" sz="3000" b="1" dirty="0">
                <a:solidFill>
                  <a:srgbClr val="00FFF0"/>
                </a:solidFill>
                <a:latin typeface="Poppins" pitchFamily="2" charset="77"/>
                <a:cs typeface="Poppins" pitchFamily="2" charset="77"/>
                <a:sym typeface="+mn-ea"/>
              </a:rPr>
              <a:t>Insights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Database &amp; </a:t>
            </a:r>
            <a:r>
              <a:rPr lang="en-US" altLang="en-GB" b="1" dirty="0">
                <a:solidFill>
                  <a:srgbClr val="00FFF0"/>
                </a:solidFill>
                <a:latin typeface="Poppins" pitchFamily="2" charset="77"/>
                <a:cs typeface="Poppins" pitchFamily="2" charset="77"/>
              </a:rPr>
              <a:t>Framework Correspondence</a:t>
            </a:r>
          </a:p>
        </p:txBody>
      </p:sp>
      <p:sp>
        <p:nvSpPr>
          <p:cNvPr id="6" name="Text Box 5"/>
          <p:cNvSpPr txBox="1"/>
          <p:nvPr/>
        </p:nvSpPr>
        <p:spPr>
          <a:xfrm>
            <a:off x="3402965" y="1691005"/>
            <a:ext cx="1628775" cy="368300"/>
          </a:xfrm>
          <a:prstGeom prst="rect">
            <a:avLst/>
          </a:prstGeom>
          <a:noFill/>
        </p:spPr>
        <p:txBody>
          <a:bodyPr wrap="square" rtlCol="0" anchor="t">
            <a:spAutoFit/>
          </a:bodyPr>
          <a:lstStyle/>
          <a:p>
            <a:r>
              <a:rPr lang="en-US" altLang="en-GB" b="1" dirty="0">
                <a:solidFill>
                  <a:srgbClr val="00FFF0"/>
                </a:solidFill>
                <a:latin typeface="Poppins" pitchFamily="2" charset="77"/>
                <a:cs typeface="Poppins" pitchFamily="2" charset="77"/>
                <a:sym typeface="+mn-ea"/>
              </a:rPr>
              <a:t> </a:t>
            </a:r>
            <a:endParaRPr lang="en-US" altLang="en-GB" sz="3200" b="1" dirty="0">
              <a:solidFill>
                <a:srgbClr val="00FFF0"/>
              </a:solidFill>
              <a:latin typeface="Poppins" pitchFamily="2" charset="77"/>
              <a:cs typeface="Poppins" pitchFamily="2" charset="77"/>
              <a:sym typeface="+mn-ea"/>
            </a:endParaRPr>
          </a:p>
        </p:txBody>
      </p:sp>
      <p:sp>
        <p:nvSpPr>
          <p:cNvPr id="7" name="Text Box 6"/>
          <p:cNvSpPr txBox="1"/>
          <p:nvPr/>
        </p:nvSpPr>
        <p:spPr>
          <a:xfrm>
            <a:off x="5031740" y="1782762"/>
            <a:ext cx="1645285" cy="553085"/>
          </a:xfrm>
          <a:prstGeom prst="rect">
            <a:avLst/>
          </a:prstGeom>
          <a:noFill/>
        </p:spPr>
        <p:txBody>
          <a:bodyPr wrap="none" rtlCol="0">
            <a:spAutoFit/>
          </a:bodyPr>
          <a:lstStyle/>
          <a:p>
            <a:pPr algn="l"/>
            <a:r>
              <a:rPr lang="en-US" altLang="en-GB" sz="3000" b="1" dirty="0">
                <a:solidFill>
                  <a:srgbClr val="00FFF0"/>
                </a:solidFill>
                <a:latin typeface="Poppins" pitchFamily="2" charset="77"/>
                <a:cs typeface="Poppins" pitchFamily="2" charset="77"/>
                <a:sym typeface="+mn-ea"/>
              </a:rPr>
              <a:t>Insights</a:t>
            </a:r>
          </a:p>
        </p:txBody>
      </p:sp>
      <p:pic>
        <p:nvPicPr>
          <p:cNvPr id="3" name="Picture 2"/>
          <p:cNvPicPr>
            <a:picLocks noChangeAspect="1"/>
          </p:cNvPicPr>
          <p:nvPr/>
        </p:nvPicPr>
        <p:blipFill>
          <a:blip r:embed="rId3"/>
          <a:stretch>
            <a:fillRect/>
          </a:stretch>
        </p:blipFill>
        <p:spPr>
          <a:xfrm>
            <a:off x="408305" y="2774950"/>
            <a:ext cx="11580495" cy="25971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License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Prevalence</a:t>
            </a:r>
            <a:endParaRPr lang="en-US" b="1" dirty="0">
              <a:solidFill>
                <a:srgbClr val="00FFF0"/>
              </a:solidFill>
              <a:latin typeface="Poppins" pitchFamily="2" charset="77"/>
              <a:cs typeface="Poppins" pitchFamily="2" charset="77"/>
            </a:endParaRPr>
          </a:p>
        </p:txBody>
      </p:sp>
      <p:pic>
        <p:nvPicPr>
          <p:cNvPr id="2050" name="Picture 2">
            <a:extLst>
              <a:ext uri="{FF2B5EF4-FFF2-40B4-BE49-F238E27FC236}">
                <a16:creationId xmlns:a16="http://schemas.microsoft.com/office/drawing/2014/main" id="{10A14945-A25C-59DA-7EC1-805A642C22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5983" y="1437300"/>
            <a:ext cx="10327817" cy="120491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843FA056-7F43-24D4-2C52-6AA41EE80C1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49676"/>
          <a:stretch/>
        </p:blipFill>
        <p:spPr bwMode="auto">
          <a:xfrm>
            <a:off x="2670080" y="2642212"/>
            <a:ext cx="7473478" cy="3656901"/>
          </a:xfrm>
          <a:prstGeom prst="roundRect">
            <a:avLst>
              <a:gd name="adj" fmla="val 8594"/>
            </a:avLst>
          </a:prstGeom>
          <a:solidFill>
            <a:srgbClr val="FFFFFF">
              <a:shade val="85000"/>
            </a:srgbClr>
          </a:solidFill>
          <a:ln>
            <a:noFill/>
          </a:ln>
          <a:effectLst/>
        </p:spPr>
      </p:pic>
      <p:sp>
        <p:nvSpPr>
          <p:cNvPr id="6" name="TextBox 5">
            <a:extLst>
              <a:ext uri="{FF2B5EF4-FFF2-40B4-BE49-F238E27FC236}">
                <a16:creationId xmlns:a16="http://schemas.microsoft.com/office/drawing/2014/main" id="{EFF73414-CE7E-FF07-EBE1-0EB7B7FE2026}"/>
              </a:ext>
            </a:extLst>
          </p:cNvPr>
          <p:cNvSpPr txBox="1"/>
          <p:nvPr/>
        </p:nvSpPr>
        <p:spPr>
          <a:xfrm>
            <a:off x="4787340" y="6308209"/>
            <a:ext cx="3018622" cy="369332"/>
          </a:xfrm>
          <a:prstGeom prst="rect">
            <a:avLst/>
          </a:prstGeom>
          <a:noFill/>
        </p:spPr>
        <p:txBody>
          <a:bodyPr wrap="square" rtlCol="0">
            <a:spAutoFit/>
          </a:bodyPr>
          <a:lstStyle/>
          <a:p>
            <a:pPr algn="ctr"/>
            <a:r>
              <a:rPr lang="en-US" b="1" dirty="0">
                <a:solidFill>
                  <a:schemeClr val="bg1"/>
                </a:solidFill>
                <a:latin typeface="Avenir Book" panose="02000503020000020003" pitchFamily="2" charset="0"/>
              </a:rPr>
              <a:t>Present Licenses</a:t>
            </a:r>
          </a:p>
        </p:txBody>
      </p:sp>
    </p:spTree>
    <p:extLst>
      <p:ext uri="{BB962C8B-B14F-4D97-AF65-F5344CB8AC3E}">
        <p14:creationId xmlns:p14="http://schemas.microsoft.com/office/powerpoint/2010/main" val="1526421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pic>
        <p:nvPicPr>
          <p:cNvPr id="3" name="Picture 2"/>
          <p:cNvPicPr>
            <a:picLocks noChangeAspect="1"/>
          </p:cNvPicPr>
          <p:nvPr/>
        </p:nvPicPr>
        <p:blipFill>
          <a:blip r:embed="rId3"/>
          <a:stretch>
            <a:fillRect/>
          </a:stretch>
        </p:blipFill>
        <p:spPr>
          <a:xfrm>
            <a:off x="92075" y="2913380"/>
            <a:ext cx="12007850" cy="11760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sp>
        <p:nvSpPr>
          <p:cNvPr id="15" name="Text Box 14"/>
          <p:cNvSpPr txBox="1"/>
          <p:nvPr/>
        </p:nvSpPr>
        <p:spPr>
          <a:xfrm>
            <a:off x="838200" y="1691005"/>
            <a:ext cx="3820795" cy="953135"/>
          </a:xfrm>
          <a:prstGeom prst="rect">
            <a:avLst/>
          </a:prstGeom>
          <a:noFill/>
        </p:spPr>
        <p:txBody>
          <a:bodyPr wrap="square" rtlCol="0" anchor="t">
            <a:spAutoFit/>
          </a:bodyPr>
          <a:lstStyle/>
          <a:p>
            <a:r>
              <a:rPr lang="en-US" altLang="en-GB" sz="2800" b="1" dirty="0">
                <a:solidFill>
                  <a:schemeClr val="bg1"/>
                </a:solidFill>
                <a:latin typeface="Poppins" pitchFamily="2" charset="77"/>
                <a:cs typeface="Poppins" pitchFamily="2" charset="77"/>
                <a:sym typeface="+mn-ea"/>
              </a:rPr>
              <a:t>Let’s Explore Our </a:t>
            </a:r>
            <a:r>
              <a:rPr lang="en-US" altLang="en-GB" sz="2800" b="1" dirty="0">
                <a:solidFill>
                  <a:srgbClr val="00FFF0"/>
                </a:solidFill>
                <a:latin typeface="Poppins" pitchFamily="2" charset="77"/>
                <a:cs typeface="Poppins" pitchFamily="2" charset="77"/>
                <a:sym typeface="+mn-ea"/>
              </a:rPr>
              <a:t>Data</a:t>
            </a:r>
          </a:p>
        </p:txBody>
      </p:sp>
      <p:pic>
        <p:nvPicPr>
          <p:cNvPr id="4" name="Picture 3"/>
          <p:cNvPicPr>
            <a:picLocks noChangeAspect="1"/>
          </p:cNvPicPr>
          <p:nvPr/>
        </p:nvPicPr>
        <p:blipFill>
          <a:blip r:embed="rId3"/>
          <a:stretch>
            <a:fillRect/>
          </a:stretch>
        </p:blipFill>
        <p:spPr>
          <a:xfrm>
            <a:off x="838200" y="2781935"/>
            <a:ext cx="7185660" cy="687070"/>
          </a:xfrm>
          <a:prstGeom prst="rect">
            <a:avLst/>
          </a:prstGeom>
        </p:spPr>
      </p:pic>
      <p:pic>
        <p:nvPicPr>
          <p:cNvPr id="5" name="Picture 4"/>
          <p:cNvPicPr>
            <a:picLocks noChangeAspect="1"/>
          </p:cNvPicPr>
          <p:nvPr/>
        </p:nvPicPr>
        <p:blipFill>
          <a:blip r:embed="rId4"/>
          <a:stretch>
            <a:fillRect/>
          </a:stretch>
        </p:blipFill>
        <p:spPr>
          <a:xfrm>
            <a:off x="541655" y="4018280"/>
            <a:ext cx="11299825" cy="170053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sp>
        <p:nvSpPr>
          <p:cNvPr id="15" name="Text Box 14"/>
          <p:cNvSpPr txBox="1"/>
          <p:nvPr/>
        </p:nvSpPr>
        <p:spPr>
          <a:xfrm>
            <a:off x="838200" y="1691005"/>
            <a:ext cx="3820795" cy="953135"/>
          </a:xfrm>
          <a:prstGeom prst="rect">
            <a:avLst/>
          </a:prstGeom>
          <a:noFill/>
        </p:spPr>
        <p:txBody>
          <a:bodyPr wrap="square" rtlCol="0" anchor="t">
            <a:spAutoFit/>
          </a:bodyPr>
          <a:lstStyle/>
          <a:p>
            <a:r>
              <a:rPr lang="en-US" altLang="en-GB" sz="2800" b="1" dirty="0">
                <a:solidFill>
                  <a:schemeClr val="bg1"/>
                </a:solidFill>
                <a:latin typeface="Poppins" pitchFamily="2" charset="77"/>
                <a:cs typeface="Poppins" pitchFamily="2" charset="77"/>
                <a:sym typeface="+mn-ea"/>
              </a:rPr>
              <a:t>Let’s Explore Our </a:t>
            </a:r>
            <a:r>
              <a:rPr lang="en-US" altLang="en-GB" sz="2800" b="1" dirty="0">
                <a:solidFill>
                  <a:srgbClr val="00FFF0"/>
                </a:solidFill>
                <a:latin typeface="Poppins" pitchFamily="2" charset="77"/>
                <a:cs typeface="Poppins" pitchFamily="2" charset="77"/>
                <a:sym typeface="+mn-ea"/>
              </a:rPr>
              <a:t>Data</a:t>
            </a:r>
          </a:p>
        </p:txBody>
      </p:sp>
      <p:pic>
        <p:nvPicPr>
          <p:cNvPr id="3" name="Picture 2"/>
          <p:cNvPicPr>
            <a:picLocks noChangeAspect="1"/>
          </p:cNvPicPr>
          <p:nvPr/>
        </p:nvPicPr>
        <p:blipFill>
          <a:blip r:embed="rId3"/>
          <a:stretch>
            <a:fillRect/>
          </a:stretch>
        </p:blipFill>
        <p:spPr>
          <a:xfrm>
            <a:off x="838200" y="2824480"/>
            <a:ext cx="7381875" cy="800100"/>
          </a:xfrm>
          <a:prstGeom prst="rect">
            <a:avLst/>
          </a:prstGeom>
        </p:spPr>
      </p:pic>
      <p:pic>
        <p:nvPicPr>
          <p:cNvPr id="6" name="Picture 5"/>
          <p:cNvPicPr>
            <a:picLocks noChangeAspect="1"/>
          </p:cNvPicPr>
          <p:nvPr/>
        </p:nvPicPr>
        <p:blipFill>
          <a:blip r:embed="rId4"/>
          <a:stretch>
            <a:fillRect/>
          </a:stretch>
        </p:blipFill>
        <p:spPr>
          <a:xfrm>
            <a:off x="393700" y="3899535"/>
            <a:ext cx="11405235" cy="164147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pic>
        <p:nvPicPr>
          <p:cNvPr id="4" name="Picture 3"/>
          <p:cNvPicPr>
            <a:picLocks noChangeAspect="1"/>
          </p:cNvPicPr>
          <p:nvPr/>
        </p:nvPicPr>
        <p:blipFill>
          <a:blip r:embed="rId3"/>
          <a:stretch>
            <a:fillRect/>
          </a:stretch>
        </p:blipFill>
        <p:spPr>
          <a:xfrm>
            <a:off x="991235" y="1110615"/>
            <a:ext cx="8515350" cy="1066800"/>
          </a:xfrm>
          <a:prstGeom prst="rect">
            <a:avLst/>
          </a:prstGeom>
        </p:spPr>
      </p:pic>
      <p:pic>
        <p:nvPicPr>
          <p:cNvPr id="5" name="Picture 4"/>
          <p:cNvPicPr>
            <a:picLocks noChangeAspect="1"/>
          </p:cNvPicPr>
          <p:nvPr/>
        </p:nvPicPr>
        <p:blipFill>
          <a:blip r:embed="rId4"/>
          <a:stretch>
            <a:fillRect/>
          </a:stretch>
        </p:blipFill>
        <p:spPr>
          <a:xfrm>
            <a:off x="3077845" y="2014220"/>
            <a:ext cx="5670550" cy="4556125"/>
          </a:xfrm>
          <a:prstGeom prst="rect">
            <a:avLst/>
          </a:prstGeom>
        </p:spPr>
      </p:pic>
      <p:sp>
        <p:nvSpPr>
          <p:cNvPr id="7" name="Text Box 6"/>
          <p:cNvSpPr txBox="1"/>
          <p:nvPr/>
        </p:nvSpPr>
        <p:spPr>
          <a:xfrm>
            <a:off x="10219055" y="1352550"/>
            <a:ext cx="1297940" cy="583565"/>
          </a:xfrm>
          <a:prstGeom prst="rect">
            <a:avLst/>
          </a:prstGeom>
          <a:noFill/>
        </p:spPr>
        <p:txBody>
          <a:bodyPr wrap="square" rtlCol="0">
            <a:spAutoFit/>
            <a:scene3d>
              <a:camera prst="orthographicFront"/>
              <a:lightRig rig="threePt" dir="t"/>
            </a:scene3d>
          </a:bodyPr>
          <a:lstStyle/>
          <a:p>
            <a:r>
              <a:rPr lang="en-US" sz="3200">
                <a:ln/>
                <a:solidFill>
                  <a:schemeClr val="accent1"/>
                </a:solidFill>
                <a:effectLst>
                  <a:outerShdw blurRad="38100" dist="25400" dir="5400000" algn="ctr" rotWithShape="0">
                    <a:srgbClr val="6E747A">
                      <a:alpha val="43000"/>
                    </a:srgbClr>
                  </a:outerShdw>
                </a:effectLst>
              </a:rPr>
              <a:t>YES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pic>
        <p:nvPicPr>
          <p:cNvPr id="3" name="Picture 2"/>
          <p:cNvPicPr>
            <a:picLocks noChangeAspect="1"/>
          </p:cNvPicPr>
          <p:nvPr/>
        </p:nvPicPr>
        <p:blipFill>
          <a:blip r:embed="rId3"/>
          <a:stretch>
            <a:fillRect/>
          </a:stretch>
        </p:blipFill>
        <p:spPr>
          <a:xfrm>
            <a:off x="4399915" y="1619250"/>
            <a:ext cx="5680710" cy="4721225"/>
          </a:xfrm>
          <a:prstGeom prst="rect">
            <a:avLst/>
          </a:prstGeom>
        </p:spPr>
      </p:pic>
      <p:pic>
        <p:nvPicPr>
          <p:cNvPr id="6" name="Picture 5"/>
          <p:cNvPicPr>
            <a:picLocks noChangeAspect="1"/>
          </p:cNvPicPr>
          <p:nvPr/>
        </p:nvPicPr>
        <p:blipFill>
          <a:blip r:embed="rId4"/>
          <a:stretch>
            <a:fillRect/>
          </a:stretch>
        </p:blipFill>
        <p:spPr>
          <a:xfrm>
            <a:off x="514985" y="1691005"/>
            <a:ext cx="2476500" cy="9525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pic>
        <p:nvPicPr>
          <p:cNvPr id="6" name="Picture 5"/>
          <p:cNvPicPr>
            <a:picLocks noChangeAspect="1"/>
          </p:cNvPicPr>
          <p:nvPr/>
        </p:nvPicPr>
        <p:blipFill>
          <a:blip r:embed="rId3"/>
          <a:stretch>
            <a:fillRect/>
          </a:stretch>
        </p:blipFill>
        <p:spPr>
          <a:xfrm>
            <a:off x="514985" y="1691005"/>
            <a:ext cx="2476500" cy="952500"/>
          </a:xfrm>
          <a:prstGeom prst="rect">
            <a:avLst/>
          </a:prstGeom>
        </p:spPr>
      </p:pic>
      <p:pic>
        <p:nvPicPr>
          <p:cNvPr id="4" name="Picture 3"/>
          <p:cNvPicPr>
            <a:picLocks noChangeAspect="1"/>
          </p:cNvPicPr>
          <p:nvPr/>
        </p:nvPicPr>
        <p:blipFill>
          <a:blip r:embed="rId4"/>
          <a:stretch>
            <a:fillRect/>
          </a:stretch>
        </p:blipFill>
        <p:spPr>
          <a:xfrm>
            <a:off x="3269615" y="1855470"/>
            <a:ext cx="8597265" cy="456120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sp>
        <p:nvSpPr>
          <p:cNvPr id="5" name="Text Box 4"/>
          <p:cNvSpPr txBox="1"/>
          <p:nvPr/>
        </p:nvSpPr>
        <p:spPr>
          <a:xfrm>
            <a:off x="4568190" y="1546860"/>
            <a:ext cx="2216785" cy="521970"/>
          </a:xfrm>
          <a:prstGeom prst="rect">
            <a:avLst/>
          </a:prstGeom>
          <a:noFill/>
        </p:spPr>
        <p:txBody>
          <a:bodyPr wrap="square" rtlCol="0">
            <a:spAutoFit/>
            <a:scene3d>
              <a:camera prst="orthographicFront"/>
              <a:lightRig rig="threePt" dir="t"/>
            </a:scene3d>
          </a:bodyPr>
          <a:lstStyle/>
          <a:p>
            <a:pPr algn="ctr"/>
            <a:r>
              <a:rPr lang="en-US" sz="2800">
                <a:ln w="22225">
                  <a:solidFill>
                    <a:schemeClr val="accent2"/>
                  </a:solidFill>
                  <a:prstDash val="solid"/>
                </a:ln>
                <a:solidFill>
                  <a:schemeClr val="accent2">
                    <a:lumMod val="40000"/>
                    <a:lumOff val="60000"/>
                  </a:schemeClr>
                </a:solidFill>
                <a:effectLst/>
              </a:rPr>
              <a:t>Results</a:t>
            </a:r>
          </a:p>
        </p:txBody>
      </p:sp>
      <p:sp>
        <p:nvSpPr>
          <p:cNvPr id="7" name="Text Box 6"/>
          <p:cNvSpPr txBox="1"/>
          <p:nvPr/>
        </p:nvSpPr>
        <p:spPr>
          <a:xfrm>
            <a:off x="940435" y="2726690"/>
            <a:ext cx="9257665" cy="2245360"/>
          </a:xfrm>
          <a:prstGeom prst="rect">
            <a:avLst/>
          </a:prstGeom>
          <a:noFill/>
        </p:spPr>
        <p:txBody>
          <a:bodyPr wrap="square" rtlCol="0">
            <a:spAutoFit/>
            <a:scene3d>
              <a:camera prst="orthographicFront"/>
              <a:lightRig rig="threePt" dir="t"/>
            </a:scene3d>
          </a:bodyPr>
          <a:lstStyle/>
          <a:p>
            <a:pPr algn="just"/>
            <a:r>
              <a:rPr lang="en-US" sz="2800">
                <a:ln w="22225">
                  <a:solidFill>
                    <a:schemeClr val="accent2"/>
                  </a:solidFill>
                  <a:prstDash val="solid"/>
                </a:ln>
                <a:solidFill>
                  <a:srgbClr val="FF0000"/>
                </a:solidFill>
                <a:effectLst/>
              </a:rPr>
              <a:t>Dynamic languages are more popular than static languages and the reason is that they are easier to use and because they appeared as an super cool innovation which prevent the hassle the developers faced at the eariler days of programming specially in the 90s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sp>
        <p:nvSpPr>
          <p:cNvPr id="5" name="Text Box 4"/>
          <p:cNvSpPr txBox="1"/>
          <p:nvPr/>
        </p:nvSpPr>
        <p:spPr>
          <a:xfrm>
            <a:off x="4568190" y="1546860"/>
            <a:ext cx="2216785" cy="521970"/>
          </a:xfrm>
          <a:prstGeom prst="rect">
            <a:avLst/>
          </a:prstGeom>
          <a:noFill/>
        </p:spPr>
        <p:txBody>
          <a:bodyPr wrap="square" rtlCol="0">
            <a:spAutoFit/>
            <a:scene3d>
              <a:camera prst="orthographicFront"/>
              <a:lightRig rig="threePt" dir="t"/>
            </a:scene3d>
          </a:bodyPr>
          <a:lstStyle/>
          <a:p>
            <a:pPr algn="ctr"/>
            <a:r>
              <a:rPr lang="en-US" sz="2800">
                <a:ln w="22225">
                  <a:solidFill>
                    <a:schemeClr val="accent2"/>
                  </a:solidFill>
                  <a:prstDash val="solid"/>
                </a:ln>
                <a:solidFill>
                  <a:schemeClr val="accent2">
                    <a:lumMod val="40000"/>
                    <a:lumOff val="60000"/>
                  </a:schemeClr>
                </a:solidFill>
                <a:effectLst/>
              </a:rPr>
              <a:t>Results</a:t>
            </a:r>
          </a:p>
        </p:txBody>
      </p:sp>
      <p:sp>
        <p:nvSpPr>
          <p:cNvPr id="7" name="Text Box 6"/>
          <p:cNvSpPr txBox="1"/>
          <p:nvPr/>
        </p:nvSpPr>
        <p:spPr>
          <a:xfrm>
            <a:off x="940435" y="2726690"/>
            <a:ext cx="9257665" cy="2676525"/>
          </a:xfrm>
          <a:prstGeom prst="rect">
            <a:avLst/>
          </a:prstGeom>
          <a:noFill/>
        </p:spPr>
        <p:txBody>
          <a:bodyPr wrap="square" rtlCol="0">
            <a:spAutoFit/>
            <a:scene3d>
              <a:camera prst="orthographicFront"/>
              <a:lightRig rig="threePt" dir="t"/>
            </a:scene3d>
          </a:bodyPr>
          <a:lstStyle/>
          <a:p>
            <a:pPr algn="just"/>
            <a:r>
              <a:rPr lang="en-US" sz="2800">
                <a:ln w="22225">
                  <a:solidFill>
                    <a:schemeClr val="accent2"/>
                  </a:solidFill>
                  <a:prstDash val="solid"/>
                </a:ln>
                <a:solidFill>
                  <a:srgbClr val="FF0000"/>
                </a:solidFill>
                <a:effectLst/>
              </a:rPr>
              <a:t>Static typing is increasing in popularity over the years as the world realized the dark side of dynamic languages which is the lack of type checking which leads to many bugs and errors so they started to use more clean and neat languages like Java and C# which are definitely easier than C++ and C</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sp>
        <p:nvSpPr>
          <p:cNvPr id="5" name="Text Box 4"/>
          <p:cNvSpPr txBox="1"/>
          <p:nvPr/>
        </p:nvSpPr>
        <p:spPr>
          <a:xfrm>
            <a:off x="4568190" y="1546860"/>
            <a:ext cx="2379980" cy="521970"/>
          </a:xfrm>
          <a:prstGeom prst="rect">
            <a:avLst/>
          </a:prstGeom>
          <a:noFill/>
        </p:spPr>
        <p:txBody>
          <a:bodyPr wrap="square" rtlCol="0">
            <a:spAutoFit/>
            <a:scene3d>
              <a:camera prst="orthographicFront"/>
              <a:lightRig rig="threePt" dir="t"/>
            </a:scene3d>
          </a:bodyPr>
          <a:lstStyle/>
          <a:p>
            <a:pPr algn="ctr"/>
            <a:r>
              <a:rPr lang="en-US" sz="280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Insights</a:t>
            </a:r>
          </a:p>
        </p:txBody>
      </p:sp>
      <p:pic>
        <p:nvPicPr>
          <p:cNvPr id="4" name="Picture 3"/>
          <p:cNvPicPr>
            <a:picLocks noChangeAspect="1"/>
          </p:cNvPicPr>
          <p:nvPr/>
        </p:nvPicPr>
        <p:blipFill rotWithShape="1">
          <a:blip r:embed="rId3"/>
          <a:srcRect r="14316"/>
          <a:stretch/>
        </p:blipFill>
        <p:spPr>
          <a:xfrm>
            <a:off x="167640" y="2924175"/>
            <a:ext cx="12024360" cy="190119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GB" b="1" dirty="0">
                <a:solidFill>
                  <a:schemeClr val="bg1"/>
                </a:solidFill>
                <a:latin typeface="Poppins" pitchFamily="2" charset="77"/>
                <a:cs typeface="Poppins" pitchFamily="2" charset="77"/>
              </a:rPr>
              <a:t>Generalizing </a:t>
            </a:r>
            <a:r>
              <a:rPr lang="en-US" altLang="en-GB" b="1" dirty="0">
                <a:solidFill>
                  <a:srgbClr val="00FFF0"/>
                </a:solidFill>
                <a:latin typeface="Poppins" pitchFamily="2" charset="77"/>
                <a:cs typeface="Poppins" pitchFamily="2" charset="77"/>
              </a:rPr>
              <a:t>Dynamic Typed </a:t>
            </a:r>
            <a:r>
              <a:rPr lang="en-US" altLang="en-GB" b="1" dirty="0">
                <a:solidFill>
                  <a:schemeClr val="bg1"/>
                </a:solidFill>
                <a:latin typeface="Poppins" pitchFamily="2" charset="77"/>
                <a:cs typeface="Poppins" pitchFamily="2" charset="77"/>
                <a:sym typeface="+mn-ea"/>
              </a:rPr>
              <a:t>Languages</a:t>
            </a:r>
            <a:endParaRPr lang="en-US" altLang="en-GB" b="1" dirty="0">
              <a:solidFill>
                <a:srgbClr val="00FFF0"/>
              </a:solidFill>
              <a:latin typeface="Poppins" pitchFamily="2" charset="77"/>
              <a:cs typeface="Poppins" pitchFamily="2" charset="77"/>
            </a:endParaRPr>
          </a:p>
        </p:txBody>
      </p:sp>
      <p:sp>
        <p:nvSpPr>
          <p:cNvPr id="5" name="Text Box 4"/>
          <p:cNvSpPr txBox="1"/>
          <p:nvPr/>
        </p:nvSpPr>
        <p:spPr>
          <a:xfrm>
            <a:off x="4568190" y="1546860"/>
            <a:ext cx="2379980" cy="521970"/>
          </a:xfrm>
          <a:prstGeom prst="rect">
            <a:avLst/>
          </a:prstGeom>
          <a:noFill/>
        </p:spPr>
        <p:txBody>
          <a:bodyPr wrap="square" rtlCol="0">
            <a:spAutoFit/>
            <a:scene3d>
              <a:camera prst="orthographicFront"/>
              <a:lightRig rig="threePt" dir="t"/>
            </a:scene3d>
          </a:bodyPr>
          <a:lstStyle/>
          <a:p>
            <a:pPr algn="ctr"/>
            <a:r>
              <a:rPr lang="en-US" sz="280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Insights</a:t>
            </a:r>
          </a:p>
        </p:txBody>
      </p:sp>
      <p:pic>
        <p:nvPicPr>
          <p:cNvPr id="3" name="Picture 2"/>
          <p:cNvPicPr>
            <a:picLocks noChangeAspect="1"/>
          </p:cNvPicPr>
          <p:nvPr/>
        </p:nvPicPr>
        <p:blipFill>
          <a:blip r:embed="rId3"/>
          <a:stretch>
            <a:fillRect/>
          </a:stretch>
        </p:blipFill>
        <p:spPr>
          <a:xfrm>
            <a:off x="4185920" y="1546860"/>
            <a:ext cx="3533775" cy="733425"/>
          </a:xfrm>
          <a:prstGeom prst="rect">
            <a:avLst/>
          </a:prstGeom>
        </p:spPr>
      </p:pic>
      <p:sp>
        <p:nvSpPr>
          <p:cNvPr id="8" name="TextBox 7"/>
          <p:cNvSpPr txBox="1"/>
          <p:nvPr/>
        </p:nvSpPr>
        <p:spPr>
          <a:xfrm>
            <a:off x="595830" y="2768116"/>
            <a:ext cx="5992734" cy="1938020"/>
          </a:xfrm>
          <a:prstGeom prst="rect">
            <a:avLst/>
          </a:prstGeom>
          <a:noFill/>
        </p:spPr>
        <p:txBody>
          <a:bodyPr wrap="square" rtlCol="0">
            <a:spAutoFit/>
          </a:bodyPr>
          <a:lstStyle/>
          <a:p>
            <a:r>
              <a:rPr lang="en-US" sz="3000" b="1" dirty="0">
                <a:solidFill>
                  <a:schemeClr val="bg1"/>
                </a:solidFill>
                <a:latin typeface="Avenir Book" panose="02000503020000020003" pitchFamily="2" charset="0"/>
              </a:rPr>
              <a:t>Let’s make a claim!</a:t>
            </a:r>
          </a:p>
          <a:p>
            <a:r>
              <a:rPr lang="en-US" sz="300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venir Book" panose="02000503020000020003" pitchFamily="2" charset="0"/>
              </a:rPr>
              <a:t>Dynamically Typed Languages are more popular than Statically Typed Languages!</a:t>
            </a:r>
          </a:p>
        </p:txBody>
      </p:sp>
      <p:sp>
        <p:nvSpPr>
          <p:cNvPr id="9" name="TextBox 8"/>
          <p:cNvSpPr txBox="1"/>
          <p:nvPr/>
        </p:nvSpPr>
        <p:spPr>
          <a:xfrm>
            <a:off x="595830" y="5043956"/>
            <a:ext cx="5992734" cy="553998"/>
          </a:xfrm>
          <a:prstGeom prst="rect">
            <a:avLst/>
          </a:prstGeom>
          <a:noFill/>
        </p:spPr>
        <p:txBody>
          <a:bodyPr wrap="square" rtlCol="0">
            <a:spAutoFit/>
          </a:bodyPr>
          <a:lstStyle/>
          <a:p>
            <a:r>
              <a:rPr lang="en-US" sz="3000" b="1" dirty="0">
                <a:solidFill>
                  <a:schemeClr val="bg1"/>
                </a:solidFill>
                <a:latin typeface="Avenir Book" panose="02000503020000020003" pitchFamily="2" charset="0"/>
              </a:rPr>
              <a:t>All </a:t>
            </a:r>
            <a:r>
              <a:rPr lang="en-US" sz="3000" b="1" dirty="0">
                <a:solidFill>
                  <a:srgbClr val="FF7E8C"/>
                </a:solidFill>
                <a:latin typeface="Avenir Book" panose="02000503020000020003" pitchFamily="2" charset="0"/>
              </a:rPr>
              <a:t>statistical tests </a:t>
            </a:r>
            <a:r>
              <a:rPr lang="en-US" sz="3000" b="1" dirty="0">
                <a:solidFill>
                  <a:schemeClr val="bg1"/>
                </a:solidFill>
                <a:latin typeface="Avenir Book" panose="02000503020000020003" pitchFamily="2" charset="0"/>
              </a:rPr>
              <a:t>pass.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License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Prevalence</a:t>
            </a:r>
            <a:endParaRPr lang="en-US" b="1" dirty="0">
              <a:solidFill>
                <a:srgbClr val="00FFF0"/>
              </a:solidFill>
              <a:latin typeface="Poppins" pitchFamily="2" charset="77"/>
              <a:cs typeface="Poppins" pitchFamily="2" charset="77"/>
            </a:endParaRPr>
          </a:p>
        </p:txBody>
      </p:sp>
      <p:pic>
        <p:nvPicPr>
          <p:cNvPr id="2050" name="Picture 2">
            <a:extLst>
              <a:ext uri="{FF2B5EF4-FFF2-40B4-BE49-F238E27FC236}">
                <a16:creationId xmlns:a16="http://schemas.microsoft.com/office/drawing/2014/main" id="{10A14945-A25C-59DA-7EC1-805A642C22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690688"/>
            <a:ext cx="8809692" cy="1027798"/>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34863408-8728-E6DE-036E-4EF804215A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00" y="3120082"/>
            <a:ext cx="8382000" cy="2946400"/>
          </a:xfrm>
          <a:prstGeom prst="roundRect">
            <a:avLst>
              <a:gd name="adj" fmla="val 8594"/>
            </a:avLst>
          </a:prstGeom>
          <a:solidFill>
            <a:srgbClr val="FFFFFF">
              <a:shade val="85000"/>
            </a:srgbClr>
          </a:solidFill>
          <a:ln>
            <a:solidFill>
              <a:schemeClr val="bg1"/>
            </a:solidFill>
          </a:ln>
          <a:effectLst/>
        </p:spPr>
      </p:pic>
    </p:spTree>
    <p:extLst>
      <p:ext uri="{BB962C8B-B14F-4D97-AF65-F5344CB8AC3E}">
        <p14:creationId xmlns:p14="http://schemas.microsoft.com/office/powerpoint/2010/main" val="3521544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a:xfrm>
            <a:off x="3370118" y="2766218"/>
            <a:ext cx="5451764" cy="1325563"/>
          </a:xfrm>
          <a:ln>
            <a:solidFill>
              <a:schemeClr val="bg1"/>
            </a:solidFill>
          </a:ln>
        </p:spPr>
        <p:txBody>
          <a:bodyPr/>
          <a:lstStyle/>
          <a:p>
            <a:pPr algn="ctr"/>
            <a:r>
              <a:rPr lang="en" b="1" dirty="0">
                <a:solidFill>
                  <a:srgbClr val="00FFF0"/>
                </a:solidFill>
                <a:latin typeface="Poppins" pitchFamily="2" charset="77"/>
                <a:cs typeface="Poppins" pitchFamily="2" charset="77"/>
              </a:rPr>
              <a:t>Thank You.</a:t>
            </a:r>
            <a:endParaRPr lang="en-US" b="1" dirty="0">
              <a:solidFill>
                <a:srgbClr val="00FFF0"/>
              </a:solidFill>
              <a:latin typeface="Poppins" pitchFamily="2" charset="77"/>
              <a:cs typeface="Poppins" pitchFamily="2" charset="77"/>
            </a:endParaRPr>
          </a:p>
        </p:txBody>
      </p:sp>
    </p:spTree>
    <p:extLst>
      <p:ext uri="{BB962C8B-B14F-4D97-AF65-F5344CB8AC3E}">
        <p14:creationId xmlns:p14="http://schemas.microsoft.com/office/powerpoint/2010/main" val="2505022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License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Prevalence</a:t>
            </a:r>
            <a:endParaRPr lang="en-US" b="1" dirty="0">
              <a:solidFill>
                <a:srgbClr val="00FFF0"/>
              </a:solidFill>
              <a:latin typeface="Poppins" pitchFamily="2" charset="77"/>
              <a:cs typeface="Poppins" pitchFamily="2" charset="77"/>
            </a:endParaRPr>
          </a:p>
        </p:txBody>
      </p:sp>
      <p:pic>
        <p:nvPicPr>
          <p:cNvPr id="2050" name="Picture 2">
            <a:extLst>
              <a:ext uri="{FF2B5EF4-FFF2-40B4-BE49-F238E27FC236}">
                <a16:creationId xmlns:a16="http://schemas.microsoft.com/office/drawing/2014/main" id="{10A14945-A25C-59DA-7EC1-805A642C22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690688"/>
            <a:ext cx="6929739" cy="80847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CCE19264-ED32-F8C3-A4B8-D14FF875E6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5449" y="1252019"/>
            <a:ext cx="5892323" cy="5240856"/>
          </a:xfrm>
          <a:prstGeom prst="roundRect">
            <a:avLst>
              <a:gd name="adj" fmla="val 8594"/>
            </a:avLst>
          </a:prstGeom>
          <a:solidFill>
            <a:srgbClr val="FFFFFF">
              <a:shade val="85000"/>
            </a:srgbClr>
          </a:solidFill>
          <a:ln>
            <a:noFill/>
          </a:ln>
          <a:effectLst/>
        </p:spPr>
      </p:pic>
      <p:sp>
        <p:nvSpPr>
          <p:cNvPr id="4" name="TextBox 3">
            <a:extLst>
              <a:ext uri="{FF2B5EF4-FFF2-40B4-BE49-F238E27FC236}">
                <a16:creationId xmlns:a16="http://schemas.microsoft.com/office/drawing/2014/main" id="{6184FD74-2A7C-F358-1457-0D65DEBAB4CC}"/>
              </a:ext>
            </a:extLst>
          </p:cNvPr>
          <p:cNvSpPr txBox="1"/>
          <p:nvPr/>
        </p:nvSpPr>
        <p:spPr>
          <a:xfrm>
            <a:off x="687823" y="3218775"/>
            <a:ext cx="4944762" cy="2780248"/>
          </a:xfrm>
          <a:prstGeom prst="rect">
            <a:avLst/>
          </a:prstGeom>
          <a:noFill/>
        </p:spPr>
        <p:txBody>
          <a:bodyPr wrap="square">
            <a:spAutoFit/>
          </a:bodyPr>
          <a:lstStyle/>
          <a:p>
            <a:pPr rtl="0">
              <a:spcBef>
                <a:spcPts val="0"/>
              </a:spcBef>
              <a:spcAft>
                <a:spcPts val="400"/>
              </a:spcAft>
            </a:pPr>
            <a:r>
              <a:rPr lang="en-US" sz="1600" b="1" i="0" u="none" strike="noStrike" dirty="0">
                <a:solidFill>
                  <a:srgbClr val="FFC0CB"/>
                </a:solidFill>
                <a:effectLst/>
                <a:latin typeface="Avenir" panose="02000503020000020003" pitchFamily="2" charset="0"/>
              </a:rPr>
              <a:t>License Prevalence</a:t>
            </a:r>
            <a:endParaRPr lang="en-US" sz="1400" b="1" dirty="0">
              <a:effectLst/>
            </a:endParaRPr>
          </a:p>
          <a:p>
            <a:pPr rtl="0">
              <a:spcBef>
                <a:spcPts val="410"/>
              </a:spcBef>
              <a:spcAft>
                <a:spcPts val="0"/>
              </a:spcAft>
            </a:pPr>
            <a:r>
              <a:rPr lang="en-US" sz="1400" i="0" u="none" strike="noStrike" dirty="0">
                <a:solidFill>
                  <a:srgbClr val="FFC0CB"/>
                </a:solidFill>
                <a:effectLst/>
                <a:latin typeface="Avenir" panose="02000503020000020003" pitchFamily="2" charset="0"/>
              </a:rPr>
              <a:t>✦</a:t>
            </a:r>
            <a:r>
              <a:rPr lang="en-US" sz="1400" i="0" u="none" strike="noStrike" dirty="0">
                <a:solidFill>
                  <a:srgbClr val="F8F8F0"/>
                </a:solidFill>
                <a:effectLst/>
                <a:latin typeface="Avenir" panose="02000503020000020003" pitchFamily="2" charset="0"/>
              </a:rPr>
              <a:t> Although repos don't require a license by default, about one in every two repos has a license.</a:t>
            </a:r>
          </a:p>
          <a:p>
            <a:pPr>
              <a:spcBef>
                <a:spcPts val="410"/>
              </a:spcBef>
            </a:pPr>
            <a:r>
              <a:rPr lang="en-US" sz="1400" i="0" u="none" strike="noStrike" dirty="0">
                <a:solidFill>
                  <a:srgbClr val="FFC0CB"/>
                </a:solidFill>
                <a:effectLst/>
                <a:latin typeface="Avenir" panose="02000503020000020003" pitchFamily="2" charset="0"/>
              </a:rPr>
              <a:t>✦</a:t>
            </a:r>
            <a:r>
              <a:rPr lang="en-US" sz="1400" i="0" u="none" strike="noStrike" dirty="0">
                <a:solidFill>
                  <a:srgbClr val="F8F8F0"/>
                </a:solidFill>
                <a:effectLst/>
                <a:latin typeface="Avenir" panose="02000503020000020003" pitchFamily="2" charset="0"/>
              </a:rPr>
              <a:t> On the bright sid</a:t>
            </a:r>
            <a:r>
              <a:rPr lang="en-US" sz="1400" dirty="0">
                <a:solidFill>
                  <a:srgbClr val="F8F8F0"/>
                </a:solidFill>
                <a:latin typeface="Avenir" panose="02000503020000020003" pitchFamily="2" charset="0"/>
              </a:rPr>
              <a:t>e, the most common ones are the most permissive.</a:t>
            </a:r>
            <a:endParaRPr lang="en-US" sz="1400" dirty="0">
              <a:effectLst/>
            </a:endParaRPr>
          </a:p>
          <a:p>
            <a:pPr rtl="0">
              <a:spcBef>
                <a:spcPts val="0"/>
              </a:spcBef>
              <a:spcAft>
                <a:spcPts val="400"/>
              </a:spcAft>
            </a:pPr>
            <a:br>
              <a:rPr lang="en-US" sz="1400" b="1" dirty="0">
                <a:effectLst/>
              </a:rPr>
            </a:br>
            <a:br>
              <a:rPr lang="en-US" sz="1400" b="1" dirty="0">
                <a:effectLst/>
              </a:rPr>
            </a:br>
            <a:r>
              <a:rPr lang="en-US" sz="1600" b="1" i="0" u="none" strike="noStrike" dirty="0">
                <a:solidFill>
                  <a:srgbClr val="FFC0CB"/>
                </a:solidFill>
                <a:effectLst/>
                <a:latin typeface="Avenir" panose="02000503020000020003" pitchFamily="2" charset="0"/>
              </a:rPr>
              <a:t>Code of Conduct</a:t>
            </a:r>
            <a:endParaRPr lang="en-US" sz="1400" b="1" dirty="0">
              <a:effectLst/>
            </a:endParaRPr>
          </a:p>
          <a:p>
            <a:pPr rtl="0">
              <a:spcBef>
                <a:spcPts val="410"/>
              </a:spcBef>
              <a:spcAft>
                <a:spcPts val="0"/>
              </a:spcAft>
            </a:pPr>
            <a:r>
              <a:rPr lang="en-US" sz="1400" i="0" u="none" strike="noStrike" dirty="0">
                <a:solidFill>
                  <a:srgbClr val="FFC0CB"/>
                </a:solidFill>
                <a:effectLst/>
                <a:latin typeface="Avenir" panose="02000503020000020003" pitchFamily="2" charset="0"/>
              </a:rPr>
              <a:t>✦</a:t>
            </a:r>
            <a:r>
              <a:rPr lang="en-US" sz="1400" i="0" u="none" strike="noStrike" dirty="0">
                <a:solidFill>
                  <a:srgbClr val="F8F8F0"/>
                </a:solidFill>
                <a:effectLst/>
                <a:latin typeface="Avenir" panose="02000503020000020003" pitchFamily="2" charset="0"/>
              </a:rPr>
              <a:t> The absolute majority of repos do not have a code of conduct; there is no option to add it at the time of repo creation.</a:t>
            </a:r>
            <a:endParaRPr lang="en-US" sz="1400" dirty="0">
              <a:effectLst/>
            </a:endParaRPr>
          </a:p>
        </p:txBody>
      </p:sp>
    </p:spTree>
    <p:extLst>
      <p:ext uri="{BB962C8B-B14F-4D97-AF65-F5344CB8AC3E}">
        <p14:creationId xmlns:p14="http://schemas.microsoft.com/office/powerpoint/2010/main" val="8963576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Predictors</a:t>
            </a:r>
            <a:endParaRPr lang="en-US" b="1" dirty="0">
              <a:solidFill>
                <a:srgbClr val="00FFF0"/>
              </a:solidFill>
              <a:latin typeface="Poppins" pitchFamily="2" charset="77"/>
              <a:cs typeface="Poppins" pitchFamily="2" charset="77"/>
            </a:endParaRPr>
          </a:p>
        </p:txBody>
      </p:sp>
      <p:pic>
        <p:nvPicPr>
          <p:cNvPr id="3" name="Picture 2">
            <a:extLst>
              <a:ext uri="{FF2B5EF4-FFF2-40B4-BE49-F238E27FC236}">
                <a16:creationId xmlns:a16="http://schemas.microsoft.com/office/drawing/2014/main" id="{787BC8DE-EC20-8B82-93B0-01A4483102A3}"/>
              </a:ext>
            </a:extLst>
          </p:cNvPr>
          <p:cNvPicPr>
            <a:picLocks noChangeAspect="1"/>
          </p:cNvPicPr>
          <p:nvPr/>
        </p:nvPicPr>
        <p:blipFill>
          <a:blip r:embed="rId3"/>
          <a:stretch>
            <a:fillRect/>
          </a:stretch>
        </p:blipFill>
        <p:spPr>
          <a:xfrm>
            <a:off x="408065" y="1690688"/>
            <a:ext cx="11601590" cy="987552"/>
          </a:xfrm>
          <a:prstGeom prst="rect">
            <a:avLst/>
          </a:prstGeom>
        </p:spPr>
      </p:pic>
      <p:sp>
        <p:nvSpPr>
          <p:cNvPr id="4" name="TextBox 3">
            <a:extLst>
              <a:ext uri="{FF2B5EF4-FFF2-40B4-BE49-F238E27FC236}">
                <a16:creationId xmlns:a16="http://schemas.microsoft.com/office/drawing/2014/main" id="{E1FCD2FA-F0C7-F190-1C8E-62973E90A1E9}"/>
              </a:ext>
            </a:extLst>
          </p:cNvPr>
          <p:cNvSpPr txBox="1"/>
          <p:nvPr/>
        </p:nvSpPr>
        <p:spPr>
          <a:xfrm>
            <a:off x="408066" y="2646919"/>
            <a:ext cx="5012233" cy="369332"/>
          </a:xfrm>
          <a:prstGeom prst="rect">
            <a:avLst/>
          </a:prstGeom>
          <a:noFill/>
        </p:spPr>
        <p:txBody>
          <a:bodyPr wrap="square" rtlCol="0">
            <a:spAutoFit/>
          </a:bodyPr>
          <a:lstStyle/>
          <a:p>
            <a:pPr algn="ctr"/>
            <a:r>
              <a:rPr lang="en-US" b="1" dirty="0">
                <a:solidFill>
                  <a:schemeClr val="bg1"/>
                </a:solidFill>
                <a:latin typeface="Avenir Book" panose="02000503020000020003" pitchFamily="2" charset="0"/>
              </a:rPr>
              <a:t>Looking for a precise distinctive association</a:t>
            </a:r>
          </a:p>
        </p:txBody>
      </p:sp>
      <p:pic>
        <p:nvPicPr>
          <p:cNvPr id="9218" name="Picture 2">
            <a:extLst>
              <a:ext uri="{FF2B5EF4-FFF2-40B4-BE49-F238E27FC236}">
                <a16:creationId xmlns:a16="http://schemas.microsoft.com/office/drawing/2014/main" id="{55D646B4-EBFF-AAF8-9BF9-87F171415C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4051" y="3159471"/>
            <a:ext cx="10235648" cy="2915609"/>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8BBBE05-A913-27A2-6984-D96F37E52AF4}"/>
              </a:ext>
            </a:extLst>
          </p:cNvPr>
          <p:cNvSpPr txBox="1"/>
          <p:nvPr/>
        </p:nvSpPr>
        <p:spPr>
          <a:xfrm>
            <a:off x="595353" y="6218300"/>
            <a:ext cx="1795307"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Doesn’t exist!</a:t>
            </a:r>
          </a:p>
        </p:txBody>
      </p:sp>
    </p:spTree>
    <p:extLst>
      <p:ext uri="{BB962C8B-B14F-4D97-AF65-F5344CB8AC3E}">
        <p14:creationId xmlns:p14="http://schemas.microsoft.com/office/powerpoint/2010/main" val="1218647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4791-6F12-004E-C6AB-71CB072CDB5A}"/>
              </a:ext>
            </a:extLst>
          </p:cNvPr>
          <p:cNvSpPr>
            <a:spLocks noGrp="1"/>
          </p:cNvSpPr>
          <p:nvPr>
            <p:ph type="title"/>
          </p:nvPr>
        </p:nvSpPr>
        <p:spPr/>
        <p:txBody>
          <a:bodyPr/>
          <a:lstStyle/>
          <a:p>
            <a:r>
              <a:rPr lang="en" b="1" dirty="0">
                <a:solidFill>
                  <a:schemeClr val="bg1"/>
                </a:solidFill>
                <a:latin typeface="Poppins" pitchFamily="2" charset="77"/>
                <a:cs typeface="Poppins" pitchFamily="2" charset="77"/>
              </a:rPr>
              <a:t>Language</a:t>
            </a:r>
            <a:r>
              <a:rPr lang="en" b="1" dirty="0">
                <a:solidFill>
                  <a:schemeClr val="tx1"/>
                </a:solidFill>
                <a:latin typeface="Poppins" pitchFamily="2" charset="77"/>
                <a:cs typeface="Poppins" pitchFamily="2" charset="77"/>
              </a:rPr>
              <a:t> </a:t>
            </a:r>
            <a:r>
              <a:rPr lang="en" b="1" dirty="0">
                <a:solidFill>
                  <a:srgbClr val="00FFF0"/>
                </a:solidFill>
                <a:latin typeface="Poppins" pitchFamily="2" charset="77"/>
                <a:cs typeface="Poppins" pitchFamily="2" charset="77"/>
              </a:rPr>
              <a:t>Predictors</a:t>
            </a:r>
            <a:endParaRPr lang="en-US" b="1" dirty="0">
              <a:solidFill>
                <a:srgbClr val="00FFF0"/>
              </a:solidFill>
              <a:latin typeface="Poppins" pitchFamily="2" charset="77"/>
              <a:cs typeface="Poppins" pitchFamily="2" charset="77"/>
            </a:endParaRPr>
          </a:p>
        </p:txBody>
      </p:sp>
      <p:pic>
        <p:nvPicPr>
          <p:cNvPr id="3" name="Picture 2">
            <a:extLst>
              <a:ext uri="{FF2B5EF4-FFF2-40B4-BE49-F238E27FC236}">
                <a16:creationId xmlns:a16="http://schemas.microsoft.com/office/drawing/2014/main" id="{787BC8DE-EC20-8B82-93B0-01A4483102A3}"/>
              </a:ext>
            </a:extLst>
          </p:cNvPr>
          <p:cNvPicPr>
            <a:picLocks noChangeAspect="1"/>
          </p:cNvPicPr>
          <p:nvPr/>
        </p:nvPicPr>
        <p:blipFill>
          <a:blip r:embed="rId3"/>
          <a:stretch>
            <a:fillRect/>
          </a:stretch>
        </p:blipFill>
        <p:spPr>
          <a:xfrm>
            <a:off x="408066" y="1690688"/>
            <a:ext cx="11555773" cy="983652"/>
          </a:xfrm>
          <a:prstGeom prst="rect">
            <a:avLst/>
          </a:prstGeom>
        </p:spPr>
      </p:pic>
      <p:sp>
        <p:nvSpPr>
          <p:cNvPr id="4" name="TextBox 3">
            <a:extLst>
              <a:ext uri="{FF2B5EF4-FFF2-40B4-BE49-F238E27FC236}">
                <a16:creationId xmlns:a16="http://schemas.microsoft.com/office/drawing/2014/main" id="{E1FCD2FA-F0C7-F190-1C8E-62973E90A1E9}"/>
              </a:ext>
            </a:extLst>
          </p:cNvPr>
          <p:cNvSpPr txBox="1"/>
          <p:nvPr/>
        </p:nvSpPr>
        <p:spPr>
          <a:xfrm>
            <a:off x="408066" y="2646919"/>
            <a:ext cx="5012233"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From a Distribution Perspective</a:t>
            </a:r>
          </a:p>
        </p:txBody>
      </p:sp>
      <p:sp>
        <p:nvSpPr>
          <p:cNvPr id="5" name="TextBox 4">
            <a:extLst>
              <a:ext uri="{FF2B5EF4-FFF2-40B4-BE49-F238E27FC236}">
                <a16:creationId xmlns:a16="http://schemas.microsoft.com/office/drawing/2014/main" id="{48BBBE05-A913-27A2-6984-D96F37E52AF4}"/>
              </a:ext>
            </a:extLst>
          </p:cNvPr>
          <p:cNvSpPr txBox="1"/>
          <p:nvPr/>
        </p:nvSpPr>
        <p:spPr>
          <a:xfrm>
            <a:off x="595353" y="6218300"/>
            <a:ext cx="5992734" cy="369332"/>
          </a:xfrm>
          <a:prstGeom prst="rect">
            <a:avLst/>
          </a:prstGeom>
          <a:noFill/>
        </p:spPr>
        <p:txBody>
          <a:bodyPr wrap="square" rtlCol="0">
            <a:spAutoFit/>
          </a:bodyPr>
          <a:lstStyle/>
          <a:p>
            <a:r>
              <a:rPr lang="en-US" b="1" dirty="0">
                <a:solidFill>
                  <a:schemeClr val="bg1"/>
                </a:solidFill>
                <a:latin typeface="Avenir Book" panose="02000503020000020003" pitchFamily="2" charset="0"/>
              </a:rPr>
              <a:t>Still doesn’t exist! But there at least a weak association?!</a:t>
            </a:r>
          </a:p>
        </p:txBody>
      </p:sp>
      <p:pic>
        <p:nvPicPr>
          <p:cNvPr id="11266" name="Picture 2">
            <a:extLst>
              <a:ext uri="{FF2B5EF4-FFF2-40B4-BE49-F238E27FC236}">
                <a16:creationId xmlns:a16="http://schemas.microsoft.com/office/drawing/2014/main" id="{6DB85CAE-A228-C808-ECE9-1C608D1423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3272010"/>
            <a:ext cx="9994426" cy="2804079"/>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49009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1701</TotalTime>
  <Words>923</Words>
  <Application>Microsoft Macintosh PowerPoint</Application>
  <PresentationFormat>Widescreen</PresentationFormat>
  <Paragraphs>220</Paragraphs>
  <Slides>60</Slides>
  <Notes>57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60</vt:i4>
      </vt:variant>
    </vt:vector>
  </HeadingPairs>
  <TitlesOfParts>
    <vt:vector size="68" baseType="lpstr">
      <vt:lpstr>Apple Symbols</vt:lpstr>
      <vt:lpstr>Arial</vt:lpstr>
      <vt:lpstr>Avenir</vt:lpstr>
      <vt:lpstr>Avenir Book</vt:lpstr>
      <vt:lpstr>Calibri</vt:lpstr>
      <vt:lpstr>Calibri Light</vt:lpstr>
      <vt:lpstr>Poppins</vt:lpstr>
      <vt:lpstr>Office Theme</vt:lpstr>
      <vt:lpstr>Data Science Project  GitHub Metadata Analytics</vt:lpstr>
      <vt:lpstr>PowerPoint Presentation</vt:lpstr>
      <vt:lpstr>PowerPoint Presentation</vt:lpstr>
      <vt:lpstr>Basics</vt:lpstr>
      <vt:lpstr>License Prevalence</vt:lpstr>
      <vt:lpstr>License Prevalence</vt:lpstr>
      <vt:lpstr>License Prevalence</vt:lpstr>
      <vt:lpstr>Language Predictors</vt:lpstr>
      <vt:lpstr>Language Predictors</vt:lpstr>
      <vt:lpstr>Language Predictors</vt:lpstr>
      <vt:lpstr>Language Predictors</vt:lpstr>
      <vt:lpstr>Language Predictors</vt:lpstr>
      <vt:lpstr>Language Predictors</vt:lpstr>
      <vt:lpstr>Expected Language Archivals</vt:lpstr>
      <vt:lpstr>Expected Language Archivals</vt:lpstr>
      <vt:lpstr>Expected Language Archivals</vt:lpstr>
      <vt:lpstr>Expected Language Archivals</vt:lpstr>
      <vt:lpstr>Expected Language Archivals</vt:lpstr>
      <vt:lpstr>Expected Language Archivals</vt:lpstr>
      <vt:lpstr>Language Success</vt:lpstr>
      <vt:lpstr>Language Success</vt:lpstr>
      <vt:lpstr>Contribution &amp; Watchers</vt:lpstr>
      <vt:lpstr>Contribution &amp; Watchers</vt:lpstr>
      <vt:lpstr>Contribution &amp; Watchers</vt:lpstr>
      <vt:lpstr>Generalizing Archival Trends</vt:lpstr>
      <vt:lpstr>Generalizing Archival Trends</vt:lpstr>
      <vt:lpstr>Language Commonality</vt:lpstr>
      <vt:lpstr>License, Language and Size</vt:lpstr>
      <vt:lpstr>License, Language and Size</vt:lpstr>
      <vt:lpstr>License, Language and Size</vt:lpstr>
      <vt:lpstr>License, Language and Size</vt:lpstr>
      <vt:lpstr>Languages Associations</vt:lpstr>
      <vt:lpstr>Languages Associations</vt:lpstr>
      <vt:lpstr>Languages Associations</vt:lpstr>
      <vt:lpstr>Languages Associations</vt:lpstr>
      <vt:lpstr>Expected Python Contributions</vt:lpstr>
      <vt:lpstr>Expected Python Contributions</vt:lpstr>
      <vt:lpstr>Expected Python Contributions</vt:lpstr>
      <vt:lpstr>Size &amp; Contribution Effect</vt:lpstr>
      <vt:lpstr>Size &amp; Contribution Effect</vt:lpstr>
      <vt:lpstr>Size &amp; Contribution Effect</vt:lpstr>
      <vt:lpstr>Database &amp; Framework Correspondence</vt:lpstr>
      <vt:lpstr>Database &amp; Framework Correspondence</vt:lpstr>
      <vt:lpstr>Database &amp; Framework Correspondence</vt:lpstr>
      <vt:lpstr>Database &amp; Framework Correspondence</vt:lpstr>
      <vt:lpstr>Database &amp; Framework Correspondence</vt:lpstr>
      <vt:lpstr>Database &amp; Framework Correspondence</vt:lpstr>
      <vt:lpstr>Database &amp; Framework Correspondence</vt:lpstr>
      <vt:lpstr>Database &amp; Framework Correspondence</vt:lpstr>
      <vt:lpstr>Generalizing Dynamic Typed Languages</vt:lpstr>
      <vt:lpstr>Generalizing Dynamic Typed Languages</vt:lpstr>
      <vt:lpstr>Generalizing Dynamic Typed Languages</vt:lpstr>
      <vt:lpstr>Generalizing Dynamic Typed Languages</vt:lpstr>
      <vt:lpstr>Generalizing Dynamic Typed Languages</vt:lpstr>
      <vt:lpstr>Generalizing Dynamic Typed Languages</vt:lpstr>
      <vt:lpstr>Generalizing Dynamic Typed Languages</vt:lpstr>
      <vt:lpstr>Generalizing Dynamic Typed Languages</vt:lpstr>
      <vt:lpstr>Generalizing Dynamic Typed Languages</vt:lpstr>
      <vt:lpstr>Generalizing Dynamic Typed Languages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Cellular Basics &amp; Evolution</dc:title>
  <dc:creator>Essam Abdelghany</dc:creator>
  <cp:lastModifiedBy>Essam Abdelghany</cp:lastModifiedBy>
  <cp:revision>65</cp:revision>
  <dcterms:created xsi:type="dcterms:W3CDTF">2023-04-27T21:19:03Z</dcterms:created>
  <dcterms:modified xsi:type="dcterms:W3CDTF">2023-05-18T09:32:53Z</dcterms:modified>
</cp:coreProperties>
</file>

<file path=docProps/thumbnail.jpeg>
</file>